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8"/>
  </p:notesMasterIdLst>
  <p:handoutMasterIdLst>
    <p:handoutMasterId r:id="rId29"/>
  </p:handoutMasterIdLst>
  <p:sldIdLst>
    <p:sldId id="256" r:id="rId5"/>
    <p:sldId id="268" r:id="rId6"/>
    <p:sldId id="278" r:id="rId7"/>
    <p:sldId id="262" r:id="rId8"/>
    <p:sldId id="279" r:id="rId9"/>
    <p:sldId id="258" r:id="rId10"/>
    <p:sldId id="274" r:id="rId11"/>
    <p:sldId id="280" r:id="rId12"/>
    <p:sldId id="283" r:id="rId13"/>
    <p:sldId id="281" r:id="rId14"/>
    <p:sldId id="288" r:id="rId15"/>
    <p:sldId id="284" r:id="rId16"/>
    <p:sldId id="259" r:id="rId17"/>
    <p:sldId id="269" r:id="rId18"/>
    <p:sldId id="293" r:id="rId19"/>
    <p:sldId id="266" r:id="rId20"/>
    <p:sldId id="287" r:id="rId21"/>
    <p:sldId id="286" r:id="rId22"/>
    <p:sldId id="285" r:id="rId23"/>
    <p:sldId id="271" r:id="rId24"/>
    <p:sldId id="260" r:id="rId25"/>
    <p:sldId id="291" r:id="rId26"/>
    <p:sldId id="292" r:id="rId27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D27E"/>
    <a:srgbClr val="4472C4"/>
    <a:srgbClr val="ED7A2C"/>
    <a:srgbClr val="567550"/>
    <a:srgbClr val="1F2D29"/>
    <a:srgbClr val="2C3B34"/>
    <a:srgbClr val="2231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85D977-7500-AA64-E164-53E53A4CC819}" v="1141" dt="2024-11-15T05:01:52.173"/>
    <p1510:client id="{8F2DF644-A5E5-BF11-C3A7-23D2FB106DE3}" v="3" dt="2024-11-15T05:49:13.863"/>
    <p1510:client id="{C5A5616A-110D-44F4-98CA-C8CE50C4FF03}" v="1" dt="2024-11-15T03:51:52.593"/>
    <p1510:client id="{D3760630-690D-A45C-4FE0-95F7DE390605}" v="346" dt="2024-11-15T03:22:48.0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0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E18FA9B-3E06-41AF-BDF7-6710797097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0F9B942-99CF-4AC4-9F77-E625D2C71C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7348129-1D48-4BC0-A8DB-DE2F4BBEA824}" type="datetime1">
              <a:rPr lang="pt-BR" smtClean="0"/>
              <a:t>05/12/2024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AD4C1D-64AA-4DA1-8A75-FCF5ECA450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D886DA9-2A38-4F39-B33B-4F7B5E4444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775EF03-110B-4710-A708-FEF1927612B9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323214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4C4A0FF-11C3-4916-A589-DFB00A47FD91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18CCA95-4F40-4CDD-BF1E-B8C9EB86EE7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662959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18CCA95-4F40-4CDD-BF1E-B8C9EB86EE73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3180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tângulo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749669" y="3428998"/>
            <a:ext cx="6380205" cy="2672864"/>
          </a:xfrm>
        </p:spPr>
        <p:txBody>
          <a:bodyPr rtlCol="0" anchor="t">
            <a:normAutofit/>
          </a:bodyPr>
          <a:lstStyle>
            <a:lvl1pPr algn="r">
              <a:defRPr sz="6000"/>
            </a:lvl1pPr>
          </a:lstStyle>
          <a:p>
            <a:pPr rtl="0"/>
            <a:r>
              <a:rPr lang="pt-BR"/>
              <a:t>Clique para editar o título Mestre</a:t>
            </a:r>
            <a:endParaRPr lang="pt-BR" noProof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rtlCol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AEFBC9-BE4F-4240-8DE6-BB880A22E598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Ins="45720"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3" name="Caixa de texto 12"/>
          <p:cNvSpPr txBox="1"/>
          <p:nvPr/>
        </p:nvSpPr>
        <p:spPr>
          <a:xfrm>
            <a:off x="124099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2400" noProof="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2400" noProof="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878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tângulo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Caixa de texto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611808" y="808056"/>
            <a:ext cx="7954091" cy="1077229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52FB93-F23D-466B-92AF-BE5BBA0A5B60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1784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tângulo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Caixa de texto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239380" y="805818"/>
            <a:ext cx="1326519" cy="5244126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2608751" y="970410"/>
            <a:ext cx="6466903" cy="5079534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1587AB-9ACC-4255-A2DE-6A0630799EB5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64236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tângulo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40C652-E635-40FE-8D0C-879215DFFF1F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7" name="Caixa de texto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029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tângulo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Caixa de texto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609873" y="3147254"/>
            <a:ext cx="7956560" cy="1424746"/>
          </a:xfrm>
        </p:spPr>
        <p:txBody>
          <a:bodyPr rtlCol="0" anchor="t">
            <a:normAutofit/>
          </a:bodyPr>
          <a:lstStyle>
            <a:lvl1pPr algn="r"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2773968" y="2268786"/>
            <a:ext cx="7791931" cy="878468"/>
          </a:xfrm>
        </p:spPr>
        <p:txBody>
          <a:bodyPr tIns="0" rtlCol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B0F1A7-3442-4B0B-9754-37BAABCD223C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36461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tângulo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tângulo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609873" y="805817"/>
            <a:ext cx="7950984" cy="1081705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2605374" y="2052116"/>
            <a:ext cx="3891960" cy="3997828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666636" y="2052114"/>
            <a:ext cx="3894222" cy="3997829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078659-7F18-4C2E-B295-290CB48AAF56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0" name="Caixa de texto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05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tângulo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Caixa de texto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609873" y="805818"/>
            <a:ext cx="7956560" cy="1078348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2609285" y="2052115"/>
            <a:ext cx="3896467" cy="713818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2609285" y="2851331"/>
            <a:ext cx="3893623" cy="3071434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666634" y="2052115"/>
            <a:ext cx="3899798" cy="713818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666635" y="2851331"/>
            <a:ext cx="3899798" cy="3071434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515F40-481E-43A2-ACEB-0CEBCD8638BB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23613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tângulo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1D4100-1199-4D13-A75F-635F0B7C0AE1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8" name="Caixa de texto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665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tângulo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8DB914-6F66-4B9D-8EE6-F09DD59AAB81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2467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tângulo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Caixa de texto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970323" y="1282451"/>
            <a:ext cx="2664361" cy="1903241"/>
          </a:xfrm>
        </p:spPr>
        <p:txBody>
          <a:bodyPr rtlCol="0" anchor="b">
            <a:normAutofit/>
          </a:bodyPr>
          <a:lstStyle>
            <a:lvl1pPr algn="l">
              <a:defRPr sz="2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20154" y="805818"/>
            <a:ext cx="5446278" cy="5244126"/>
          </a:xfrm>
        </p:spPr>
        <p:txBody>
          <a:bodyPr rtlCol="0" anchor="ctr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970322" y="3186154"/>
            <a:ext cx="2664361" cy="2386397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4E5945-5769-4F4A-8C03-D8DA61A98BD3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65036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tângulo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 dirty="0"/>
              <a:t>Clique no ícone para adicionar uma imagem</a:t>
            </a:r>
          </a:p>
        </p:txBody>
      </p:sp>
      <p:sp>
        <p:nvSpPr>
          <p:cNvPr id="10" name="Caixa de texto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pt-BR" sz="1800" noProof="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pt-BR" sz="1000" noProof="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971241" y="1282452"/>
            <a:ext cx="3970986" cy="1900473"/>
          </a:xfrm>
        </p:spPr>
        <p:txBody>
          <a:bodyPr rtlCol="0" anchor="b">
            <a:normAutofit/>
          </a:bodyPr>
          <a:lstStyle>
            <a:lvl1pPr algn="l"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970322" y="3182928"/>
            <a:ext cx="3971874" cy="2386394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E9D9A7-4F91-49A4-8591-098C9D8EA2CE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4670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  <a:p>
            <a:pPr lvl="5" rtl="0"/>
            <a:r>
              <a:rPr lang="pt-BR" noProof="0"/>
              <a:t>Sexto nível</a:t>
            </a:r>
          </a:p>
          <a:p>
            <a:pPr lvl="6" rtl="0"/>
            <a:r>
              <a:rPr lang="pt-BR" noProof="0"/>
              <a:t>Sétimo nível</a:t>
            </a:r>
          </a:p>
          <a:p>
            <a:pPr lvl="7" rtl="0"/>
            <a:r>
              <a:rPr lang="pt-BR" noProof="0"/>
              <a:t>Oitavo nível</a:t>
            </a:r>
          </a:p>
          <a:p>
            <a:pPr lvl="8" rtl="0"/>
            <a:r>
              <a:rPr lang="pt-BR" noProof="0"/>
              <a:t>Nono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/>
            <a:fld id="{494151F0-A13D-470E-BA22-7EFE7C89ACED}" type="datetime1">
              <a:rPr lang="pt-BR" noProof="0" smtClean="0"/>
              <a:t>05/12/2024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00CBFCC-E1FF-473E-BF42-70E7405CF173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57" name="Retângulo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1758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4.png"/><Relationship Id="rId7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2.png"/><Relationship Id="rId4" Type="http://schemas.openxmlformats.org/officeDocument/2006/relationships/image" Target="../media/image17.png"/><Relationship Id="rId9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D325840C-3625-0169-B05C-359E22029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385" y="1412388"/>
            <a:ext cx="7214551" cy="2607127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BC3A33-8AEC-38CF-0FA8-76F7B98A5763}"/>
              </a:ext>
            </a:extLst>
          </p:cNvPr>
          <p:cNvSpPr txBox="1"/>
          <p:nvPr/>
        </p:nvSpPr>
        <p:spPr>
          <a:xfrm>
            <a:off x="6276042" y="3695153"/>
            <a:ext cx="20648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b="1" dirty="0">
                <a:latin typeface="+mn-lt"/>
                <a:ea typeface="+mn-ea"/>
                <a:cs typeface="+mn-cs"/>
              </a:rPr>
              <a:t>MVP BACK-END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3726541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FF808B-0052-9232-BC6D-357B4BD1E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4C0BEEE0-3D94-8107-742D-65F8D4369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BBAAE162-2665-CDE9-BC05-AAF4EE8AC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388D1267-D585-C4D1-D73B-ADA6C1527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2D12086-B2D1-7E3E-1B79-3D5432EF13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94E23C26-B141-4C66-422C-5364D9D56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7254FBA3-594E-28E6-1682-D046FF61DA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E54EE85-BF4C-F86B-DC32-AD541DC2C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CAC0D1DE-124A-B380-F207-8DA91EEE96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D7033911-3F8D-4862-1292-33AAF5001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87FCB835-4D53-93D8-F0A7-C13067C48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994DD46D-F640-E677-DC2C-64894F130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4163DDD3-6E0A-96A0-0A97-8E04DC198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826C3BB0-051E-BF14-6BB6-B7FB766C6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2B5076A5-C06B-2736-9442-C96B4EE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BFFA67F-3678-B98F-F659-7ADF29F9D1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3" t="1426" b="3456"/>
          <a:stretch/>
        </p:blipFill>
        <p:spPr bwMode="auto">
          <a:xfrm>
            <a:off x="1005401" y="0"/>
            <a:ext cx="1035781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BFF33C3-B743-C9DD-75A4-95F04D688ABA}"/>
              </a:ext>
            </a:extLst>
          </p:cNvPr>
          <p:cNvSpPr txBox="1"/>
          <p:nvPr/>
        </p:nvSpPr>
        <p:spPr>
          <a:xfrm>
            <a:off x="7900565" y="32397"/>
            <a:ext cx="3460286" cy="25391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3600" b="1" dirty="0">
                <a:cs typeface="Arial"/>
              </a:rPr>
              <a:t>GARANTINDO</a:t>
            </a:r>
          </a:p>
          <a:p>
            <a:pPr algn="r">
              <a:spcAft>
                <a:spcPts val="600"/>
              </a:spcAft>
            </a:pPr>
            <a:r>
              <a:rPr lang="en-US" sz="3600" b="1" dirty="0">
                <a:cs typeface="Arial"/>
              </a:rPr>
              <a:t>PRATICIDADE</a:t>
            </a:r>
          </a:p>
          <a:p>
            <a:pPr algn="r">
              <a:spcAft>
                <a:spcPts val="600"/>
              </a:spcAft>
            </a:pPr>
            <a:r>
              <a:rPr lang="en-US" sz="3600" b="1" dirty="0">
                <a:cs typeface="Arial"/>
              </a:rPr>
              <a:t>AOS SEUS</a:t>
            </a:r>
          </a:p>
          <a:p>
            <a:pPr algn="r">
              <a:spcAft>
                <a:spcPts val="600"/>
              </a:spcAft>
            </a:pPr>
            <a:r>
              <a:rPr lang="en-US" sz="3600" b="1" dirty="0">
                <a:cs typeface="Arial"/>
              </a:rPr>
              <a:t>CLIENTES!</a:t>
            </a:r>
            <a:endParaRPr lang="pt-BR" sz="3600" b="1" dirty="0">
              <a:cs typeface="Arial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6AF1DA-BEB4-9BF5-2E2E-02B128574A8F}"/>
              </a:ext>
            </a:extLst>
          </p:cNvPr>
          <p:cNvSpPr>
            <a:spLocks noGrp="1"/>
          </p:cNvSpPr>
          <p:nvPr/>
        </p:nvSpPr>
        <p:spPr>
          <a:xfrm rot="16200000">
            <a:off x="-1466708" y="1697439"/>
            <a:ext cx="3917599" cy="6323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cs typeface="Arial"/>
              </a:rPr>
              <a:t>A SOLUÇÃO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7634730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A544AF-50FE-F97C-9905-744D3BFE2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61249CB2-58F7-5C50-CE43-04BE46F3B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C3C52AF0-99C1-3BAD-940C-B8ADDA644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3415B10A-9B13-8878-4B9C-5EB363CF0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6C64028-4BC9-0F40-B6AB-5B209ED73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F4D695AE-9334-9E26-BBCF-6DD6A5429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4A1456B0-C6EC-20C1-722E-4AB75229B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7125307-E6AE-B080-3461-5EEB2C0F4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64D28FA4-2F3A-A156-E836-B93E41F17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3AF53522-0474-F317-1EC9-0766E9B06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BCAF9BDB-3FCE-012F-4325-8F9F43E64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2618F63E-6AD3-D65C-316B-B3848DC874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18362941-FE11-EB11-6711-DF051E496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8A337B79-31BC-F515-A100-25E30ABD4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6BB37DB4-E782-CCAA-70B9-DD9B953CD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D3BB0B-2809-7FDE-5A60-9B91B342C7E8}"/>
              </a:ext>
            </a:extLst>
          </p:cNvPr>
          <p:cNvSpPr>
            <a:spLocks noGrp="1"/>
          </p:cNvSpPr>
          <p:nvPr/>
        </p:nvSpPr>
        <p:spPr>
          <a:xfrm rot="16200000">
            <a:off x="-1466708" y="1697439"/>
            <a:ext cx="3917599" cy="6323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cs typeface="Arial"/>
              </a:rPr>
              <a:t>A SOLUÇÃO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27D1525-0E69-9A07-375C-014ED7C3290C}"/>
              </a:ext>
            </a:extLst>
          </p:cNvPr>
          <p:cNvSpPr txBox="1"/>
          <p:nvPr/>
        </p:nvSpPr>
        <p:spPr>
          <a:xfrm>
            <a:off x="1346949" y="96000"/>
            <a:ext cx="93910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cs typeface="Arial"/>
              </a:rPr>
              <a:t>SUBSTITUINDO AS FILAS POR</a:t>
            </a:r>
            <a:endParaRPr lang="pt-BR" sz="3600" dirty="0">
              <a:cs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D2D90DE-0734-6736-4E9A-41D2EC486686}"/>
              </a:ext>
            </a:extLst>
          </p:cNvPr>
          <p:cNvSpPr txBox="1"/>
          <p:nvPr/>
        </p:nvSpPr>
        <p:spPr>
          <a:xfrm>
            <a:off x="962042" y="6208951"/>
            <a:ext cx="103780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cs typeface="Arial"/>
              </a:rPr>
              <a:t>ACESSO IMEDIATO À AGENDA DISPONÍVEL</a:t>
            </a:r>
            <a:endParaRPr lang="pt-BR" sz="3600" dirty="0">
              <a:cs typeface="Arial"/>
            </a:endParaRPr>
          </a:p>
        </p:txBody>
      </p:sp>
      <p:pic>
        <p:nvPicPr>
          <p:cNvPr id="10244" name="Picture 4" descr="Página 12 | Mulher Vendo Celular Casa Imagens – Download Grátis no ...">
            <a:extLst>
              <a:ext uri="{FF2B5EF4-FFF2-40B4-BE49-F238E27FC236}">
                <a16:creationId xmlns:a16="http://schemas.microsoft.com/office/drawing/2014/main" id="{AA14677D-530D-C697-5DE3-F29675786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550" y="695962"/>
            <a:ext cx="8252224" cy="5510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443615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C4C4E6-3670-7F97-2642-22EAD22EC5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482155AD-74C9-8AE8-A47B-DFAC691B0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64F7BFE8-1AE7-6CC5-2847-DE5C3DB4EA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7649C1C6-38B3-4722-69A0-5595893DE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0D41E1F0-F83A-3321-9980-2CA985537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D7C9DE45-9DC3-9833-D4EB-3B575D198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6BE8DDDB-D4EF-073F-B62C-A2164ADE5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D0FADF0-7A02-5875-1C61-FD44D2E5C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5BC2C49A-5D0B-21BF-8EEE-F84CD6EBD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8F4865C0-93D5-1349-8479-D1837CC5F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B5BCD352-A07B-7796-DE78-5192D6BFB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B98942F4-722F-2B19-D79D-8DC9DA9E9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19011FD1-B51A-0184-C068-4C774A212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C5F6120-D1A7-D1C1-9DC1-6F89952BF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D6FA3009-2163-CFC1-623D-F1A252B53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A4FF3447-04A2-C092-D65F-ACDF704AEE17}"/>
              </a:ext>
            </a:extLst>
          </p:cNvPr>
          <p:cNvSpPr txBox="1">
            <a:spLocks/>
          </p:cNvSpPr>
          <p:nvPr/>
        </p:nvSpPr>
        <p:spPr>
          <a:xfrm>
            <a:off x="962042" y="2749754"/>
            <a:ext cx="10321374" cy="244527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000" b="1" dirty="0">
                <a:cs typeface="Arial"/>
              </a:rPr>
              <a:t>APRESENTAMOS...</a:t>
            </a:r>
          </a:p>
        </p:txBody>
      </p:sp>
    </p:spTree>
    <p:extLst>
      <p:ext uri="{BB962C8B-B14F-4D97-AF65-F5344CB8AC3E}">
        <p14:creationId xmlns:p14="http://schemas.microsoft.com/office/powerpoint/2010/main" val="99627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D377EE36-E59D-4778-8F99-4B470DA4A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586C6C5-47AF-450A-932D-880EF823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A587901A-AA64-4940-9803-F67677851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4DA9E8CC-6C73-43E6-AF09-B4B1083BC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C6DFF5FD-BEF9-4B06-B7C2-58C5CFC92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C9A18D1D-88E7-41EF-892F-C99BDEEE5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113E1A2F-E5D7-4888-BA8C-1CDDC7CE2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625649A-4F9D-4D90-8F0A-433D7A1F6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B6F31202-25B1-43E6-94C1-CDCAFFE33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Imagem 5" descr="Lello Condomínios - Conta Comigo!">
            <a:extLst>
              <a:ext uri="{FF2B5EF4-FFF2-40B4-BE49-F238E27FC236}">
                <a16:creationId xmlns:a16="http://schemas.microsoft.com/office/drawing/2014/main" id="{2A378BC3-9D96-4C5D-A0BD-8104AE744CB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" t="7792" r="-3" b="2678"/>
          <a:stretch/>
        </p:blipFill>
        <p:spPr>
          <a:xfrm>
            <a:off x="1005401" y="-1"/>
            <a:ext cx="10380133" cy="4274837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119" name="Rectangle 118">
            <a:extLst>
              <a:ext uri="{FF2B5EF4-FFF2-40B4-BE49-F238E27FC236}">
                <a16:creationId xmlns:a16="http://schemas.microsoft.com/office/drawing/2014/main" id="{588507C5-B772-411D-B50E-0C075AD253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EE9A5A8B-7BD5-58C5-7A30-9D01C74EFF25}"/>
              </a:ext>
            </a:extLst>
          </p:cNvPr>
          <p:cNvSpPr>
            <a:spLocks noGrp="1"/>
          </p:cNvSpPr>
          <p:nvPr/>
        </p:nvSpPr>
        <p:spPr>
          <a:xfrm rot="16200000">
            <a:off x="-1466708" y="1697439"/>
            <a:ext cx="3917599" cy="6323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cs typeface="Arial"/>
              </a:rPr>
              <a:t>A SOLUÇÃO</a:t>
            </a:r>
            <a:endParaRPr lang="pt-BR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F7602CA0-3BCC-6C53-AC73-CB8BCEC742A0}"/>
              </a:ext>
            </a:extLst>
          </p:cNvPr>
          <p:cNvSpPr txBox="1">
            <a:spLocks/>
          </p:cNvSpPr>
          <p:nvPr/>
        </p:nvSpPr>
        <p:spPr>
          <a:xfrm>
            <a:off x="966306" y="4410007"/>
            <a:ext cx="10317110" cy="244527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b="1" dirty="0">
                <a:cs typeface="Arial"/>
              </a:rPr>
              <a:t> A AGENDA FÁCIL</a:t>
            </a:r>
            <a:br>
              <a:rPr lang="pt-BR" sz="8000" b="1" dirty="0">
                <a:cs typeface="Arial"/>
              </a:rPr>
            </a:br>
            <a:r>
              <a:rPr lang="pt-BR" sz="8000" b="1" dirty="0">
                <a:cs typeface="Arial"/>
              </a:rPr>
              <a:t>NAF</a:t>
            </a:r>
          </a:p>
        </p:txBody>
      </p:sp>
    </p:spTree>
    <p:extLst>
      <p:ext uri="{BB962C8B-B14F-4D97-AF65-F5344CB8AC3E}">
        <p14:creationId xmlns:p14="http://schemas.microsoft.com/office/powerpoint/2010/main" val="29489551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BAA20A-CB89-2CAE-A242-9CF49708F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8">
            <a:extLst>
              <a:ext uri="{FF2B5EF4-FFF2-40B4-BE49-F238E27FC236}">
                <a16:creationId xmlns:a16="http://schemas.microsoft.com/office/drawing/2014/main" id="{5C4C8C2D-012C-C8A9-8A67-4E01EE8FC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10">
            <a:extLst>
              <a:ext uri="{FF2B5EF4-FFF2-40B4-BE49-F238E27FC236}">
                <a16:creationId xmlns:a16="http://schemas.microsoft.com/office/drawing/2014/main" id="{1656B6AA-4A6C-D8FB-DF8E-DBE0BBBAD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9" name="Picture 12">
            <a:extLst>
              <a:ext uri="{FF2B5EF4-FFF2-40B4-BE49-F238E27FC236}">
                <a16:creationId xmlns:a16="http://schemas.microsoft.com/office/drawing/2014/main" id="{97628F0F-DE0B-1374-9AD9-C04CF1268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sp>
        <p:nvSpPr>
          <p:cNvPr id="40" name="Freeform: Shape 14">
            <a:extLst>
              <a:ext uri="{FF2B5EF4-FFF2-40B4-BE49-F238E27FC236}">
                <a16:creationId xmlns:a16="http://schemas.microsoft.com/office/drawing/2014/main" id="{3B7F8E57-523B-5F8E-3643-EAAEBEA6B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78519" y="-1660968"/>
            <a:ext cx="5838229" cy="11188733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000">
                <a:schemeClr val="accent1">
                  <a:alpha val="0"/>
                </a:schemeClr>
              </a:gs>
              <a:gs pos="100000">
                <a:schemeClr val="accent1">
                  <a:alpha val="7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FF961EE4-F4CF-A2D2-CECC-927151908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43" name="Freeform: Shape 20">
            <a:extLst>
              <a:ext uri="{FF2B5EF4-FFF2-40B4-BE49-F238E27FC236}">
                <a16:creationId xmlns:a16="http://schemas.microsoft.com/office/drawing/2014/main" id="{87F41DC6-FC94-EB24-1B67-4C2A394C1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542" y="0"/>
            <a:ext cx="7875912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5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4" name="Rectangle 22">
            <a:extLst>
              <a:ext uri="{FF2B5EF4-FFF2-40B4-BE49-F238E27FC236}">
                <a16:creationId xmlns:a16="http://schemas.microsoft.com/office/drawing/2014/main" id="{1D62B7EE-191F-D545-AD9E-B0037494F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5" name="Oval 24">
            <a:extLst>
              <a:ext uri="{FF2B5EF4-FFF2-40B4-BE49-F238E27FC236}">
                <a16:creationId xmlns:a16="http://schemas.microsoft.com/office/drawing/2014/main" id="{36CADB91-2433-B5E0-F4CB-95E85A2835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7567" y="421698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BDFC8B-422E-CF83-8F16-B7705E745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934" y="519969"/>
            <a:ext cx="10028524" cy="1270688"/>
          </a:xfrm>
        </p:spPr>
        <p:txBody>
          <a:bodyPr>
            <a:normAutofit fontScale="90000"/>
          </a:bodyPr>
          <a:lstStyle/>
          <a:p>
            <a:pPr algn="l"/>
            <a:r>
              <a:rPr lang="pt-BR" sz="4800" b="1" dirty="0">
                <a:cs typeface="Arial"/>
              </a:rPr>
              <a:t>SOLUÇÃO EFICIENTE</a:t>
            </a:r>
            <a:br>
              <a:rPr lang="pt-BR" sz="4800" b="1" dirty="0">
                <a:cs typeface="Arial"/>
              </a:rPr>
            </a:br>
            <a:r>
              <a:rPr lang="pt-BR" sz="4800" b="1" dirty="0">
                <a:cs typeface="Arial"/>
              </a:rPr>
              <a:t>DE GESTÃO DE ATENDIMENTOS</a:t>
            </a:r>
            <a:endParaRPr lang="pt-BR" sz="4800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BEBC8D-0128-ABF1-7384-0601A5B71D86}"/>
              </a:ext>
            </a:extLst>
          </p:cNvPr>
          <p:cNvSpPr txBox="1">
            <a:spLocks/>
          </p:cNvSpPr>
          <p:nvPr/>
        </p:nvSpPr>
        <p:spPr>
          <a:xfrm>
            <a:off x="1209934" y="2479765"/>
            <a:ext cx="7253173" cy="39403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4170" indent="-344170"/>
            <a:r>
              <a:rPr lang="pt-BR" sz="2400" dirty="0">
                <a:cs typeface="Arial"/>
              </a:rPr>
              <a:t>EFICIÊNCIA E ORGANIZAÇÃO</a:t>
            </a:r>
          </a:p>
          <a:p>
            <a:pPr marL="344170" indent="-344170"/>
            <a:r>
              <a:rPr lang="pt-BR" sz="2400" dirty="0">
                <a:cs typeface="Arial"/>
              </a:rPr>
              <a:t>PERFIS PERSONALIZADOS</a:t>
            </a:r>
          </a:p>
          <a:p>
            <a:pPr marL="344170" indent="-344170"/>
            <a:r>
              <a:rPr lang="pt-BR" sz="2400" dirty="0">
                <a:cs typeface="Arial"/>
              </a:rPr>
              <a:t>CONFIRMAÇÕES AUTOMÁTICAS</a:t>
            </a:r>
          </a:p>
          <a:p>
            <a:pPr marL="344170" indent="-344170"/>
            <a:r>
              <a:rPr lang="pt-BR" sz="2400" dirty="0">
                <a:cs typeface="Arial"/>
              </a:rPr>
              <a:t>NOTIFICAÇÕES POR E-MAIL</a:t>
            </a:r>
          </a:p>
          <a:p>
            <a:pPr marL="344170" indent="-344170"/>
            <a:r>
              <a:rPr lang="pt-BR" sz="2400" dirty="0">
                <a:cs typeface="Arial"/>
              </a:rPr>
              <a:t>INTEGRAÇÃO E ESCALABILIDADE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9B5B4B2-A311-4491-FAA8-22D6090D6627}"/>
              </a:ext>
            </a:extLst>
          </p:cNvPr>
          <p:cNvSpPr txBox="1">
            <a:spLocks/>
          </p:cNvSpPr>
          <p:nvPr/>
        </p:nvSpPr>
        <p:spPr>
          <a:xfrm rot="16200000">
            <a:off x="-1484773" y="1729154"/>
            <a:ext cx="4113859" cy="6555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cs typeface="Arial"/>
              </a:rPr>
              <a:t>BENEFÍCIOS</a:t>
            </a:r>
            <a:endParaRPr lang="pt-BR" sz="4800" b="1" dirty="0"/>
          </a:p>
        </p:txBody>
      </p:sp>
    </p:spTree>
    <p:extLst>
      <p:ext uri="{BB962C8B-B14F-4D97-AF65-F5344CB8AC3E}">
        <p14:creationId xmlns:p14="http://schemas.microsoft.com/office/powerpoint/2010/main" val="3337083066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9B7277-524D-F6C1-AD52-8B27254EC7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03A68E04-7B2D-4948-C976-DA7AE9C8F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E9A89E05-D598-E5D6-8D94-94E0B2FCF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E2083143-07B1-BB6C-03C4-F6CFA7828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AD2B6E7-33B4-DD83-5E62-F346BE1C7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53ED7F1-C263-2C8D-D181-3DC3D466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715EA632-8D80-D0BF-98BF-EF44FC9E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FA0B146C-88C1-85FB-01FC-ACF77D579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9F985720-CF32-DC3B-D0A1-5E6ABFE4B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D11F082B-961D-A3D4-9942-41C321478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0762D1EA-3890-242A-9E91-6C57C4061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E837892D-123A-7DFB-D78D-D51C89C27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5C665057-5E4F-4ED2-DA08-9015C8294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FF7DA397-A9A9-42D1-E3E2-3188C4AAD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4C3BFA6B-5B6F-9995-DCF3-A2882EB68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3890BD75-AF96-7FBF-190A-466268A41E4C}"/>
              </a:ext>
            </a:extLst>
          </p:cNvPr>
          <p:cNvSpPr txBox="1">
            <a:spLocks/>
          </p:cNvSpPr>
          <p:nvPr/>
        </p:nvSpPr>
        <p:spPr>
          <a:xfrm>
            <a:off x="1873832" y="506431"/>
            <a:ext cx="7875912" cy="71116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cs typeface="Arial"/>
              </a:rPr>
              <a:t>UMA FERRAMENTA </a:t>
            </a:r>
            <a:r>
              <a:rPr lang="en-US" sz="4800" b="1" dirty="0">
                <a:cs typeface="Arial"/>
              </a:rPr>
              <a:t>WEB</a:t>
            </a:r>
            <a:endParaRPr lang="pt-BR" sz="4800" b="1" dirty="0"/>
          </a:p>
        </p:txBody>
      </p:sp>
      <p:sp>
        <p:nvSpPr>
          <p:cNvPr id="46" name="Espaço Reservado para Conteúdo 2">
            <a:extLst>
              <a:ext uri="{FF2B5EF4-FFF2-40B4-BE49-F238E27FC236}">
                <a16:creationId xmlns:a16="http://schemas.microsoft.com/office/drawing/2014/main" id="{EC642640-62B5-37D9-FBD9-79BC7A4B6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4572" y="4245906"/>
            <a:ext cx="5894945" cy="27038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BR" sz="1800" b="1" dirty="0">
                <a:cs typeface="Arial"/>
              </a:rPr>
              <a:t>PARA SEUS CLIENTES</a:t>
            </a:r>
            <a:endParaRPr lang="pt-BR" sz="1800" dirty="0">
              <a:cs typeface="Arial"/>
            </a:endParaRPr>
          </a:p>
          <a:p>
            <a:pPr marL="344170" indent="-344170"/>
            <a:r>
              <a:rPr lang="pt-BR" dirty="0">
                <a:cs typeface="Arial"/>
              </a:rPr>
              <a:t>Consultarem os horários disponíveis</a:t>
            </a:r>
          </a:p>
          <a:p>
            <a:pPr marL="344170" indent="-344170"/>
            <a:r>
              <a:rPr lang="pt-BR" dirty="0">
                <a:cs typeface="Arial"/>
              </a:rPr>
              <a:t>Reservarem seu atendimento</a:t>
            </a:r>
          </a:p>
          <a:p>
            <a:pPr marL="344170" indent="-344170"/>
            <a:r>
              <a:rPr lang="pt-BR" dirty="0">
                <a:cs typeface="Arial"/>
              </a:rPr>
              <a:t>Avaliarem o atendimento</a:t>
            </a:r>
            <a:endParaRPr lang="pt-BR" sz="1800" dirty="0">
              <a:cs typeface="Arial"/>
            </a:endParaRP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AE821B99-EA33-C35C-FD08-CF6C22B76488}"/>
              </a:ext>
            </a:extLst>
          </p:cNvPr>
          <p:cNvSpPr txBox="1">
            <a:spLocks/>
          </p:cNvSpPr>
          <p:nvPr/>
        </p:nvSpPr>
        <p:spPr>
          <a:xfrm>
            <a:off x="6400105" y="4245906"/>
            <a:ext cx="6178223" cy="30130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pt-BR" sz="1800" b="1" dirty="0">
                <a:cs typeface="Arial"/>
              </a:rPr>
              <a:t>PARA SUA EQUIPE</a:t>
            </a:r>
            <a:endParaRPr lang="pt-BR" sz="1800" dirty="0">
              <a:cs typeface="Arial"/>
            </a:endParaRPr>
          </a:p>
          <a:p>
            <a:pPr marL="344170" indent="-344170"/>
            <a:r>
              <a:rPr lang="pt-BR" sz="1800" dirty="0">
                <a:cs typeface="Arial"/>
              </a:rPr>
              <a:t>Disponibilizar horários e datas</a:t>
            </a:r>
          </a:p>
          <a:p>
            <a:pPr marL="344170" indent="-344170"/>
            <a:r>
              <a:rPr lang="pt-BR" sz="1800" dirty="0">
                <a:cs typeface="Arial"/>
              </a:rPr>
              <a:t>Acompanhar as reservas de horários</a:t>
            </a:r>
            <a:endParaRPr lang="pt-BR" dirty="0"/>
          </a:p>
          <a:p>
            <a:pPr marL="344170" indent="-344170"/>
            <a:r>
              <a:rPr lang="pt-BR" sz="1800" dirty="0">
                <a:cs typeface="Arial"/>
              </a:rPr>
              <a:t>Emitir relatórios</a:t>
            </a:r>
          </a:p>
          <a:p>
            <a:pPr marL="344170" indent="-344170"/>
            <a:r>
              <a:rPr lang="pt-BR" sz="1800" dirty="0">
                <a:cs typeface="Arial"/>
              </a:rPr>
              <a:t>Gerenciar equipes e agendamentos</a:t>
            </a:r>
          </a:p>
          <a:p>
            <a:pPr marL="344170" indent="-344170"/>
            <a:endParaRPr lang="pt-BR" sz="1800" dirty="0">
              <a:cs typeface="Arial"/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3EFB3FF8-D6EF-5164-6CDD-77840BBC61EE}"/>
              </a:ext>
            </a:extLst>
          </p:cNvPr>
          <p:cNvSpPr txBox="1">
            <a:spLocks/>
          </p:cNvSpPr>
          <p:nvPr/>
        </p:nvSpPr>
        <p:spPr>
          <a:xfrm>
            <a:off x="1030470" y="1828957"/>
            <a:ext cx="10144202" cy="13889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>
                <a:cs typeface="Arial"/>
              </a:rPr>
              <a:t>Acessível por</a:t>
            </a:r>
          </a:p>
          <a:p>
            <a:pPr algn="l"/>
            <a:r>
              <a:rPr lang="en-US" sz="4400" dirty="0">
                <a:cs typeface="Arial"/>
              </a:rPr>
              <a:t>computadores e smartphones</a:t>
            </a:r>
            <a:endParaRPr lang="pt-BR" sz="4400" b="1" dirty="0"/>
          </a:p>
        </p:txBody>
      </p:sp>
      <p:pic>
        <p:nvPicPr>
          <p:cNvPr id="10" name="Imagem 9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4D31065A-A86D-3676-966F-5CFC818779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896" y="3146477"/>
            <a:ext cx="1043938" cy="1007187"/>
          </a:xfrm>
          <a:prstGeom prst="rect">
            <a:avLst/>
          </a:prstGeom>
        </p:spPr>
      </p:pic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0BDE08E5-1F6F-2720-BDB3-A00C6267BC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440" y="3146477"/>
            <a:ext cx="1037992" cy="1007187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E441A606-5073-2D96-DB79-9ED22BE329D4}"/>
              </a:ext>
            </a:extLst>
          </p:cNvPr>
          <p:cNvSpPr txBox="1">
            <a:spLocks/>
          </p:cNvSpPr>
          <p:nvPr/>
        </p:nvSpPr>
        <p:spPr>
          <a:xfrm rot="16200000">
            <a:off x="-1484773" y="1729154"/>
            <a:ext cx="4113859" cy="6555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cs typeface="Arial"/>
              </a:rPr>
              <a:t>BENEFÍCIOS</a:t>
            </a:r>
            <a:endParaRPr lang="pt-BR" sz="4800" b="1" dirty="0"/>
          </a:p>
        </p:txBody>
      </p:sp>
    </p:spTree>
    <p:extLst>
      <p:ext uri="{BB962C8B-B14F-4D97-AF65-F5344CB8AC3E}">
        <p14:creationId xmlns:p14="http://schemas.microsoft.com/office/powerpoint/2010/main" val="4245578964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8">
            <a:extLst>
              <a:ext uri="{FF2B5EF4-FFF2-40B4-BE49-F238E27FC236}">
                <a16:creationId xmlns:a16="http://schemas.microsoft.com/office/drawing/2014/main" id="{8F3CF990-ACB8-443A-BB74-D36EC8A0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10">
            <a:extLst>
              <a:ext uri="{FF2B5EF4-FFF2-40B4-BE49-F238E27FC236}">
                <a16:creationId xmlns:a16="http://schemas.microsoft.com/office/drawing/2014/main" id="{2601900C-265D-4146-A578-477541E3D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9" name="Picture 12">
            <a:extLst>
              <a:ext uri="{FF2B5EF4-FFF2-40B4-BE49-F238E27FC236}">
                <a16:creationId xmlns:a16="http://schemas.microsoft.com/office/drawing/2014/main" id="{00B98862-BEE1-44FB-A335-A1B9106B4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sp>
        <p:nvSpPr>
          <p:cNvPr id="40" name="Freeform: Shape 14">
            <a:extLst>
              <a:ext uri="{FF2B5EF4-FFF2-40B4-BE49-F238E27FC236}">
                <a16:creationId xmlns:a16="http://schemas.microsoft.com/office/drawing/2014/main" id="{65F94F98-3A57-49AA-838E-91AAF600B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78519" y="-1660968"/>
            <a:ext cx="5838229" cy="11188733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000">
                <a:schemeClr val="accent1">
                  <a:alpha val="0"/>
                </a:schemeClr>
              </a:gs>
              <a:gs pos="100000">
                <a:schemeClr val="accent1">
                  <a:alpha val="7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7185CF21-0594-48C0-9F3E-254D6BCE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43" name="Freeform: Shape 20">
            <a:extLst>
              <a:ext uri="{FF2B5EF4-FFF2-40B4-BE49-F238E27FC236}">
                <a16:creationId xmlns:a16="http://schemas.microsoft.com/office/drawing/2014/main" id="{FBD68200-BC03-4015-860B-CD5C30CD7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542" y="0"/>
            <a:ext cx="7875912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5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4" name="Rectangle 22">
            <a:extLst>
              <a:ext uri="{FF2B5EF4-FFF2-40B4-BE49-F238E27FC236}">
                <a16:creationId xmlns:a16="http://schemas.microsoft.com/office/drawing/2014/main" id="{A0B5529D-5CAA-4BF2-B5C9-34705E766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5" name="Oval 24">
            <a:extLst>
              <a:ext uri="{FF2B5EF4-FFF2-40B4-BE49-F238E27FC236}">
                <a16:creationId xmlns:a16="http://schemas.microsoft.com/office/drawing/2014/main" id="{332A6F87-AC28-4AA8-B8A6-AEBC67BD0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7567" y="421698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Imagem 9" descr="File:Mongodb.png - Wikimedia Commons">
            <a:extLst>
              <a:ext uri="{FF2B5EF4-FFF2-40B4-BE49-F238E27FC236}">
                <a16:creationId xmlns:a16="http://schemas.microsoft.com/office/drawing/2014/main" id="{5D376D26-ABE6-8DEA-DFD1-1A460736BB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8958" y="2353352"/>
            <a:ext cx="4554747" cy="147511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Imagem 10" descr="Descubra o poder do Node.js e como ele pode transformar seu desenvolvimento  web - Blog 4Linux">
            <a:extLst>
              <a:ext uri="{FF2B5EF4-FFF2-40B4-BE49-F238E27FC236}">
                <a16:creationId xmlns:a16="http://schemas.microsoft.com/office/drawing/2014/main" id="{54BE8EBB-4545-CF32-073C-24695A12B3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9354" y="4510065"/>
            <a:ext cx="3533955" cy="168790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Imagem 11" descr="File:JavaScript-logo.png">
            <a:extLst>
              <a:ext uri="{FF2B5EF4-FFF2-40B4-BE49-F238E27FC236}">
                <a16:creationId xmlns:a16="http://schemas.microsoft.com/office/drawing/2014/main" id="{783B9635-3120-5A20-E986-4D3E552E9C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8569" y="2445979"/>
            <a:ext cx="1362973" cy="131984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68A5E29F-F637-0F1A-908F-0765C1DCA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7014" y="613434"/>
            <a:ext cx="8381238" cy="1077229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cs typeface="Arial"/>
              </a:rPr>
              <a:t>TECNOLOGIAS UTILIZADAS</a:t>
            </a:r>
            <a:endParaRPr lang="pt-BR" dirty="0"/>
          </a:p>
        </p:txBody>
      </p:sp>
      <p:pic>
        <p:nvPicPr>
          <p:cNvPr id="1026" name="Picture 2" descr="Download Postman | Get Started for Free">
            <a:extLst>
              <a:ext uri="{FF2B5EF4-FFF2-40B4-BE49-F238E27FC236}">
                <a16:creationId xmlns:a16="http://schemas.microsoft.com/office/drawing/2014/main" id="{AA2274BC-CEE0-0A22-C98F-C0F54EE4C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091" y="4834061"/>
            <a:ext cx="3371929" cy="106989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62507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F1CD90-F946-D68B-105C-001A7DECA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F4452A3-B135-0142-B6C6-A6B358731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DE88D25B-E663-405D-5932-D5FC29A2C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F53E691A-058E-61E2-2455-D69AEE9B5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9" y="-5487"/>
            <a:ext cx="12189867" cy="685800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96E87D19-0F63-5BF9-C4EC-3B0078797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1D1A3179-F4D9-5A2B-650B-9A5CFC1CF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9910" y="0"/>
            <a:ext cx="7869544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996">
                <a:srgbClr val="1F2D29">
                  <a:alpha val="4000"/>
                </a:srgbClr>
              </a:gs>
              <a:gs pos="20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3262B439-FDA9-DA58-B9C1-B2CEB112F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57960" y="764389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B3AF902-BD1E-6D83-8F99-06D285BF9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3607313" y="2362029"/>
            <a:ext cx="8210867" cy="655550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b="1" dirty="0">
                <a:cs typeface="Arial"/>
              </a:rPr>
              <a:t>GRUPOS E PERMISSÕES</a:t>
            </a:r>
            <a:endParaRPr lang="pt-BR" sz="4800" b="1" dirty="0"/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4EC9D5F9-C7E0-26AD-CFF1-FFF0B396505B}"/>
              </a:ext>
            </a:extLst>
          </p:cNvPr>
          <p:cNvGrpSpPr/>
          <p:nvPr/>
        </p:nvGrpSpPr>
        <p:grpSpPr>
          <a:xfrm>
            <a:off x="5650067" y="479454"/>
            <a:ext cx="1612987" cy="1626840"/>
            <a:chOff x="1734268" y="819718"/>
            <a:chExt cx="1556203" cy="1626840"/>
          </a:xfrm>
        </p:grpSpPr>
        <p:pic>
          <p:nvPicPr>
            <p:cNvPr id="3" name="Imagem 2" descr="Desenho de personagem de desenho animado&#10;&#10;Descrição gerada automaticamente">
              <a:extLst>
                <a:ext uri="{FF2B5EF4-FFF2-40B4-BE49-F238E27FC236}">
                  <a16:creationId xmlns:a16="http://schemas.microsoft.com/office/drawing/2014/main" id="{E1D895C7-665E-DAE9-D98D-B94C1597E4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816" y="819718"/>
              <a:ext cx="1221243" cy="1221243"/>
            </a:xfrm>
            <a:prstGeom prst="rect">
              <a:avLst/>
            </a:prstGeom>
          </p:spPr>
        </p:pic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3CD7ECCE-1CB7-1C7C-5A03-57168BC89251}"/>
                </a:ext>
              </a:extLst>
            </p:cNvPr>
            <p:cNvSpPr txBox="1"/>
            <p:nvPr/>
          </p:nvSpPr>
          <p:spPr>
            <a:xfrm>
              <a:off x="1734268" y="2046448"/>
              <a:ext cx="155620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cs typeface="Arial"/>
                </a:rPr>
                <a:t>Equipe NAF </a:t>
              </a:r>
              <a:endParaRPr lang="pt-BR" sz="2000" dirty="0"/>
            </a:p>
          </p:txBody>
        </p:sp>
      </p:grp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A89D758-20C0-B6F5-B9B2-5DAB853A2685}"/>
              </a:ext>
            </a:extLst>
          </p:cNvPr>
          <p:cNvSpPr txBox="1"/>
          <p:nvPr/>
        </p:nvSpPr>
        <p:spPr>
          <a:xfrm>
            <a:off x="1005398" y="2703982"/>
            <a:ext cx="1090232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cs typeface="Arial"/>
              </a:rPr>
              <a:t>Acessam com Login e Senha Gerado no portal Agenda Fácil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cs typeface="Arial"/>
              </a:rPr>
              <a:t>Gerencia</a:t>
            </a:r>
            <a:r>
              <a:rPr lang="en-US" sz="2800" dirty="0">
                <a:cs typeface="Arial"/>
              </a:rPr>
              <a:t> as datas e horários para agendamento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Arial"/>
              </a:rPr>
              <a:t>Acompanha agendamentos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cs typeface="Arial"/>
              </a:rPr>
              <a:t>Cadastra</a:t>
            </a:r>
            <a:r>
              <a:rPr lang="en-US" sz="2800" dirty="0">
                <a:cs typeface="Arial"/>
              </a:rPr>
              <a:t> novos usuários para equipe NAF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Arial"/>
              </a:rPr>
              <a:t>Confirma ou cancela atendimentos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cs typeface="Arial"/>
            </a:endParaRPr>
          </a:p>
          <a:p>
            <a:r>
              <a:rPr lang="en-US" sz="2800" dirty="0">
                <a:cs typeface="Arial"/>
              </a:rPr>
              <a:t>	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589648929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39219C-9637-C3A7-280F-AACC3BDCB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86431DF9-4546-5DBD-89CC-5F691D054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4256546F-4C8E-23CA-A726-187762586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CD4B0D89-3A22-5096-3EF4-DA3E60820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9" y="-5487"/>
            <a:ext cx="12189867" cy="685800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19D8F201-2285-E838-48F5-CF33810DF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4A18E205-016B-EE5B-5E6D-8B996288D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9910" y="0"/>
            <a:ext cx="7869544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996">
                <a:srgbClr val="1F2D29">
                  <a:alpha val="4000"/>
                </a:srgbClr>
              </a:gs>
              <a:gs pos="20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2B061864-3A47-CDA7-6FAF-8000F1186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57960" y="764389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E268E09-37DE-016B-9F9A-D768215E0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3607313" y="2362029"/>
            <a:ext cx="8210867" cy="655550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b="1" dirty="0">
                <a:cs typeface="Arial"/>
              </a:rPr>
              <a:t>GRUPOS E PERMISSÕES</a:t>
            </a:r>
            <a:endParaRPr lang="pt-BR" sz="4800" b="1" dirty="0"/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71648DD7-6559-CACB-814F-1ADD1E38B816}"/>
              </a:ext>
            </a:extLst>
          </p:cNvPr>
          <p:cNvGrpSpPr/>
          <p:nvPr/>
        </p:nvGrpSpPr>
        <p:grpSpPr>
          <a:xfrm>
            <a:off x="4775212" y="541889"/>
            <a:ext cx="3378947" cy="1705215"/>
            <a:chOff x="1037561" y="5008058"/>
            <a:chExt cx="2876383" cy="1495988"/>
          </a:xfrm>
        </p:grpSpPr>
        <p:pic>
          <p:nvPicPr>
            <p:cNvPr id="6" name="Imagem 5" descr="Ícone&#10;&#10;Descrição gerada automaticamente">
              <a:extLst>
                <a:ext uri="{FF2B5EF4-FFF2-40B4-BE49-F238E27FC236}">
                  <a16:creationId xmlns:a16="http://schemas.microsoft.com/office/drawing/2014/main" id="{5BC3D674-84AA-E804-94E7-AB6FAB71D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949" y="5008058"/>
              <a:ext cx="883607" cy="883607"/>
            </a:xfrm>
            <a:prstGeom prst="rect">
              <a:avLst/>
            </a:prstGeom>
          </p:spPr>
        </p:pic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91055637-1C35-C999-A8F0-54B0623E25C0}"/>
                </a:ext>
              </a:extLst>
            </p:cNvPr>
            <p:cNvSpPr txBox="1"/>
            <p:nvPr/>
          </p:nvSpPr>
          <p:spPr>
            <a:xfrm>
              <a:off x="1037561" y="5883017"/>
              <a:ext cx="2876383" cy="6210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cs typeface="Arial"/>
                </a:rPr>
                <a:t>Clientes externos do NAF</a:t>
              </a:r>
            </a:p>
            <a:p>
              <a:pPr algn="ctr"/>
              <a:r>
                <a:rPr lang="en-US" sz="2000" dirty="0">
                  <a:cs typeface="Arial"/>
                </a:rPr>
                <a:t>(Comunidade)</a:t>
              </a:r>
              <a:endParaRPr lang="pt-BR" sz="2000" dirty="0"/>
            </a:p>
          </p:txBody>
        </p:sp>
      </p:grp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3E7DD93-65FB-2D08-990D-1C875CD4CAA4}"/>
              </a:ext>
            </a:extLst>
          </p:cNvPr>
          <p:cNvSpPr txBox="1"/>
          <p:nvPr/>
        </p:nvSpPr>
        <p:spPr>
          <a:xfrm>
            <a:off x="996241" y="2666131"/>
            <a:ext cx="1115027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cs typeface="Arial"/>
              </a:rPr>
              <a:t>Acessam com CPF e Data de Nascimento</a:t>
            </a:r>
            <a:endParaRPr lang="pt-BR" sz="28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cs typeface="Arial"/>
              </a:rPr>
              <a:t>Realiza</a:t>
            </a:r>
            <a:r>
              <a:rPr lang="en-US" sz="2800" dirty="0">
                <a:cs typeface="Arial"/>
              </a:rPr>
              <a:t> o </a:t>
            </a:r>
            <a:r>
              <a:rPr lang="en-US" sz="2800" dirty="0" err="1">
                <a:cs typeface="Arial"/>
              </a:rPr>
              <a:t>próprio</a:t>
            </a:r>
            <a:r>
              <a:rPr lang="en-US" sz="2800" dirty="0">
                <a:cs typeface="Arial"/>
              </a:rPr>
              <a:t> </a:t>
            </a:r>
            <a:r>
              <a:rPr lang="en-US" sz="2800" dirty="0" err="1">
                <a:cs typeface="Arial"/>
              </a:rPr>
              <a:t>agendamento</a:t>
            </a:r>
            <a:endParaRPr lang="en-US" sz="2800" dirty="0">
              <a:cs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cs typeface="Arial"/>
              </a:rPr>
              <a:t>Recebe</a:t>
            </a:r>
            <a:r>
              <a:rPr lang="en-US" sz="2800" dirty="0">
                <a:cs typeface="Arial"/>
              </a:rPr>
              <a:t> protocolo de confirmação por e-mail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Arial"/>
              </a:rPr>
              <a:t>Cancela o próprio atendimento agendado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738651791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300DA0-4768-E804-D40D-CEB3486BD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DFB969EC-69E2-1E31-BA32-5EB87F541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A63710CE-40D6-5DE1-9C82-41404D48A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BAE39D8-4C6A-DA68-A7E4-DEB4687BF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9" y="-5487"/>
            <a:ext cx="12189867" cy="685800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2B545D1B-DD3F-24CC-4BBF-B39B39BADC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0F73D9AD-B5EB-1B5A-F55F-8F3266890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9910" y="0"/>
            <a:ext cx="7869544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996">
                <a:srgbClr val="1F2D29">
                  <a:alpha val="4000"/>
                </a:srgbClr>
              </a:gs>
              <a:gs pos="20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1AEA3CEC-585B-D071-850F-AE84D7F502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57960" y="764389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34C08F-9377-9761-3432-F0491E2E9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3607313" y="2362029"/>
            <a:ext cx="8210867" cy="655550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b="1" dirty="0">
                <a:cs typeface="Arial"/>
              </a:rPr>
              <a:t>GRUPOS E PERMISSÕES</a:t>
            </a:r>
            <a:endParaRPr lang="pt-BR" sz="4800" b="1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0364EB27-A8B1-7FDA-28BB-61E75594ACFE}"/>
              </a:ext>
            </a:extLst>
          </p:cNvPr>
          <p:cNvGrpSpPr/>
          <p:nvPr/>
        </p:nvGrpSpPr>
        <p:grpSpPr>
          <a:xfrm>
            <a:off x="4473077" y="492790"/>
            <a:ext cx="3667463" cy="1870563"/>
            <a:chOff x="871386" y="2945312"/>
            <a:chExt cx="3208732" cy="1559185"/>
          </a:xfrm>
        </p:grpSpPr>
        <p:pic>
          <p:nvPicPr>
            <p:cNvPr id="7" name="Imagem 6" descr="Ícone&#10;&#10;Descrição gerada automaticamente">
              <a:extLst>
                <a:ext uri="{FF2B5EF4-FFF2-40B4-BE49-F238E27FC236}">
                  <a16:creationId xmlns:a16="http://schemas.microsoft.com/office/drawing/2014/main" id="{55CE7545-D091-D23C-DA14-26506109C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4150" y="2945312"/>
              <a:ext cx="963204" cy="963204"/>
            </a:xfrm>
            <a:prstGeom prst="rect">
              <a:avLst/>
            </a:prstGeom>
          </p:spPr>
        </p:pic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53475286-61A1-77CE-3614-5E71F3BA04E7}"/>
                </a:ext>
              </a:extLst>
            </p:cNvPr>
            <p:cNvSpPr txBox="1"/>
            <p:nvPr/>
          </p:nvSpPr>
          <p:spPr>
            <a:xfrm>
              <a:off x="871386" y="3914447"/>
              <a:ext cx="3208732" cy="5900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cs typeface="Arial"/>
                </a:rPr>
                <a:t>Clientes internos do NAF (Professores e Estudantes)</a:t>
              </a:r>
              <a:endParaRPr lang="pt-BR" sz="2000" dirty="0"/>
            </a:p>
          </p:txBody>
        </p:sp>
      </p:grp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8B16798-D40F-F5EA-ECA9-4D740E9DDEBC}"/>
              </a:ext>
            </a:extLst>
          </p:cNvPr>
          <p:cNvSpPr txBox="1"/>
          <p:nvPr/>
        </p:nvSpPr>
        <p:spPr>
          <a:xfrm>
            <a:off x="996241" y="2696429"/>
            <a:ext cx="1062113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cs typeface="Arial"/>
              </a:rPr>
              <a:t>Acessam com Login e Senha do Portal </a:t>
            </a:r>
            <a:r>
              <a:rPr lang="en-US" sz="2800" b="1" dirty="0" err="1">
                <a:cs typeface="Arial"/>
              </a:rPr>
              <a:t>Unifeso</a:t>
            </a:r>
            <a:endParaRPr lang="pt-BR" sz="28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Arial"/>
              </a:rPr>
              <a:t>Realiza o próprio agendamento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Arial"/>
              </a:rPr>
              <a:t>Recebe protocolo de confirmação por e-mail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Arial"/>
              </a:rPr>
              <a:t>Cria novos usuários para Equipe NAF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Arial"/>
              </a:rPr>
              <a:t>Confirma ou cancela atendimentos</a:t>
            </a:r>
          </a:p>
          <a:p>
            <a:r>
              <a:rPr lang="en-US" sz="2800" dirty="0">
                <a:cs typeface="Arial"/>
              </a:rPr>
              <a:t>	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787233007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3FAD17B9-9E6C-4DD1-9728-97B5E5FCC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 descr="DevSecOps passo a passo">
            <a:extLst>
              <a:ext uri="{FF2B5EF4-FFF2-40B4-BE49-F238E27FC236}">
                <a16:creationId xmlns:a16="http://schemas.microsoft.com/office/drawing/2014/main" id="{81859596-C04F-24A9-DE82-F28BA223144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</a:blip>
          <a:srcRect l="2"/>
          <a:stretch/>
        </p:blipFill>
        <p:spPr>
          <a:xfrm>
            <a:off x="153" y="10"/>
            <a:ext cx="12191695" cy="685799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B1F75E59-5AF2-D910-3D90-FF38FEA77B8C}"/>
              </a:ext>
            </a:extLst>
          </p:cNvPr>
          <p:cNvSpPr txBox="1">
            <a:spLocks/>
          </p:cNvSpPr>
          <p:nvPr/>
        </p:nvSpPr>
        <p:spPr>
          <a:xfrm>
            <a:off x="1007760" y="3612630"/>
            <a:ext cx="10714548" cy="3227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</a:pPr>
            <a:r>
              <a:rPr lang="en-US" sz="2900" b="1" dirty="0">
                <a:latin typeface="+mn-lt"/>
                <a:ea typeface="+mn-ea"/>
                <a:cs typeface="+mn-cs"/>
              </a:rPr>
              <a:t>Bruno Nunes</a:t>
            </a:r>
            <a:r>
              <a:rPr lang="en-US" sz="2900" dirty="0">
                <a:latin typeface="+mn-lt"/>
                <a:ea typeface="+mn-ea"/>
                <a:cs typeface="+mn-cs"/>
              </a:rPr>
              <a:t> – Rotas e APIs</a:t>
            </a:r>
            <a:endParaRPr lang="pt-BR" dirty="0">
              <a:ea typeface="+mn-ea"/>
              <a:cs typeface="+mn-cs"/>
            </a:endParaRPr>
          </a:p>
          <a:p>
            <a:pPr algn="l"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</a:pPr>
            <a:r>
              <a:rPr lang="en-US" sz="2900" b="1" dirty="0">
                <a:latin typeface="+mn-lt"/>
                <a:ea typeface="+mn-ea"/>
                <a:cs typeface="+mn-cs"/>
              </a:rPr>
              <a:t>Murilo Torres</a:t>
            </a:r>
            <a:r>
              <a:rPr lang="en-US" sz="2900" dirty="0">
                <a:latin typeface="+mn-lt"/>
                <a:ea typeface="+mn-ea"/>
                <a:cs typeface="+mn-cs"/>
              </a:rPr>
              <a:t> – Diagramas e BD</a:t>
            </a:r>
            <a:endParaRPr lang="en-US" sz="2900" dirty="0">
              <a:latin typeface="+mn-lt"/>
              <a:ea typeface="+mn-ea"/>
              <a:cs typeface="Arial"/>
            </a:endParaRPr>
          </a:p>
          <a:p>
            <a:pPr algn="l"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</a:pPr>
            <a:r>
              <a:rPr lang="en-US" sz="2900" b="1" dirty="0">
                <a:latin typeface="+mn-lt"/>
                <a:ea typeface="+mn-ea"/>
                <a:cs typeface="+mn-cs"/>
              </a:rPr>
              <a:t>Thiago Andrade</a:t>
            </a:r>
            <a:r>
              <a:rPr lang="en-US" sz="2900" dirty="0">
                <a:latin typeface="+mn-lt"/>
                <a:ea typeface="+mn-ea"/>
                <a:cs typeface="+mn-cs"/>
              </a:rPr>
              <a:t> – Gestão de Projetos</a:t>
            </a:r>
            <a:endParaRPr lang="en-US" sz="2900" dirty="0">
              <a:latin typeface="+mn-lt"/>
              <a:ea typeface="+mn-ea"/>
              <a:cs typeface="Arial"/>
            </a:endParaRPr>
          </a:p>
          <a:p>
            <a:pPr algn="l"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</a:pPr>
            <a:r>
              <a:rPr lang="en-US" sz="2900" b="1" dirty="0">
                <a:latin typeface="+mn-lt"/>
                <a:ea typeface="+mn-ea"/>
                <a:cs typeface="+mn-cs"/>
              </a:rPr>
              <a:t>Thiago Pereira </a:t>
            </a:r>
            <a:r>
              <a:rPr lang="en-US" sz="2900" dirty="0">
                <a:latin typeface="+mn-lt"/>
                <a:ea typeface="+mn-ea"/>
                <a:cs typeface="+mn-cs"/>
              </a:rPr>
              <a:t>– Requisitos e Documentos</a:t>
            </a:r>
            <a:endParaRPr lang="en-US" sz="2900" dirty="0">
              <a:latin typeface="+mn-lt"/>
              <a:ea typeface="+mn-ea"/>
              <a:cs typeface="Arial"/>
            </a:endParaRPr>
          </a:p>
          <a:p>
            <a:pPr algn="l"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</a:pPr>
            <a:r>
              <a:rPr lang="en-US" sz="2900" dirty="0">
                <a:latin typeface="+mn-lt"/>
                <a:ea typeface="+mn-ea"/>
                <a:cs typeface="+mn-cs"/>
              </a:rPr>
              <a:t> </a:t>
            </a:r>
            <a:r>
              <a:rPr lang="en-US" sz="2900" b="1" dirty="0">
                <a:latin typeface="+mn-lt"/>
                <a:ea typeface="+mn-ea"/>
                <a:cs typeface="+mn-cs"/>
              </a:rPr>
              <a:t>Vinícius Nunes</a:t>
            </a:r>
            <a:r>
              <a:rPr lang="en-US" sz="2900" dirty="0">
                <a:latin typeface="+mn-lt"/>
                <a:ea typeface="+mn-ea"/>
                <a:cs typeface="+mn-cs"/>
              </a:rPr>
              <a:t>  – Roteiros e Apresentações</a:t>
            </a:r>
            <a:endParaRPr lang="en-US" sz="2900" dirty="0">
              <a:latin typeface="+mn-lt"/>
              <a:ea typeface="+mn-ea"/>
              <a:cs typeface="Arial" panose="020B0604020202020204"/>
            </a:endParaRPr>
          </a:p>
          <a:p>
            <a:pPr algn="l"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endParaRPr lang="en-US" sz="2900" dirty="0">
              <a:latin typeface="+mn-lt"/>
              <a:ea typeface="+mn-ea"/>
              <a:cs typeface="Arial" panose="020B0604020202020204"/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40BB0F05-52E2-13F7-E6DC-3EB0B73A3F60}"/>
              </a:ext>
            </a:extLst>
          </p:cNvPr>
          <p:cNvSpPr>
            <a:spLocks noGrp="1"/>
          </p:cNvSpPr>
          <p:nvPr/>
        </p:nvSpPr>
        <p:spPr>
          <a:xfrm rot="16200000">
            <a:off x="-1466708" y="1697439"/>
            <a:ext cx="3917599" cy="6323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cs typeface="Arial"/>
              </a:rPr>
              <a:t>A EQUIPE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985125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9128C2-BC3C-D31B-E0EB-525C55C59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065547A6-BD92-E7F0-C5D7-B0342DA67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12D6510F-476B-E5E0-0044-66CFE93BF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1BC51269-60C1-516A-EB6A-1A16FC3644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C55ED4E8-B03C-6209-0700-3ECF85D4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4E79283C-AFB3-3EA4-F5F0-697DCC2D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B4D1FD55-3815-4EFB-0896-6DDCA700B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D50E3F2-DA77-E18C-833D-D6AE936D4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E7776D1C-9F05-689B-1C58-8F56E9CF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FB6131D4-6760-BB6F-F405-299194D11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A880AB09-7305-3E55-E35E-045D01244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0B8EDF87-492E-B4DD-4B32-13BD2F15D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B7E68B21-3BFA-C39D-3F5F-92E8B4A46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F52C831F-F9D8-DC86-B14B-11D59C7A1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0A775CCB-B457-019E-7E26-3182F59A9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7C56F3-0365-F888-D7C7-83B91DCE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735032" y="975572"/>
            <a:ext cx="2412134" cy="759784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>
                <a:cs typeface="Arial"/>
              </a:rPr>
              <a:t>FLUXO</a:t>
            </a:r>
            <a:endParaRPr lang="pt-BR" sz="4800" b="1" dirty="0"/>
          </a:p>
        </p:txBody>
      </p:sp>
      <p:pic>
        <p:nvPicPr>
          <p:cNvPr id="8" name="Imagem 7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8C697499-BD08-E6D6-AF0E-C4E0455D2F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276" y="422648"/>
            <a:ext cx="959516" cy="959516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7F9709BD-2804-3789-4616-0062E328D952}"/>
              </a:ext>
            </a:extLst>
          </p:cNvPr>
          <p:cNvSpPr txBox="1"/>
          <p:nvPr/>
        </p:nvSpPr>
        <p:spPr>
          <a:xfrm>
            <a:off x="3119185" y="816164"/>
            <a:ext cx="298463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cs typeface="Arial"/>
              </a:rPr>
              <a:t>Define </a:t>
            </a:r>
            <a:r>
              <a:rPr lang="pt-BR" dirty="0">
                <a:cs typeface="Arial"/>
              </a:rPr>
              <a:t>datas</a:t>
            </a:r>
            <a:r>
              <a:rPr lang="en-US" dirty="0">
                <a:cs typeface="Arial"/>
              </a:rPr>
              <a:t> e horários disponíveis</a:t>
            </a:r>
            <a:endParaRPr lang="pt-BR" dirty="0"/>
          </a:p>
        </p:txBody>
      </p:sp>
      <p:pic>
        <p:nvPicPr>
          <p:cNvPr id="12" name="Imagem 11" descr="Ícone&#10;&#10;Descrição gerada automaticamente">
            <a:extLst>
              <a:ext uri="{FF2B5EF4-FFF2-40B4-BE49-F238E27FC236}">
                <a16:creationId xmlns:a16="http://schemas.microsoft.com/office/drawing/2014/main" id="{A9EE20BC-FCAB-9F42-DD27-F02029D42D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431" y="1398936"/>
            <a:ext cx="883607" cy="883607"/>
          </a:xfrm>
          <a:prstGeom prst="rect">
            <a:avLst/>
          </a:prstGeom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C9CD2042-90C0-65D3-3C2C-FAE77DBEF1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103" y="1517824"/>
            <a:ext cx="883606" cy="883606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A9138729-FF26-DCB2-5B9D-2D63F496CE9C}"/>
              </a:ext>
            </a:extLst>
          </p:cNvPr>
          <p:cNvSpPr txBox="1"/>
          <p:nvPr/>
        </p:nvSpPr>
        <p:spPr>
          <a:xfrm>
            <a:off x="4861526" y="2231694"/>
            <a:ext cx="40746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cs typeface="Arial"/>
              </a:rPr>
              <a:t>Consulta datas e horários disponíveis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F4C3C348-0D0C-A32A-5F82-6F5B34425048}"/>
              </a:ext>
            </a:extLst>
          </p:cNvPr>
          <p:cNvSpPr txBox="1"/>
          <p:nvPr/>
        </p:nvSpPr>
        <p:spPr>
          <a:xfrm>
            <a:off x="3237471" y="4231276"/>
            <a:ext cx="368993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cs typeface="Arial"/>
              </a:rPr>
              <a:t>Acompanha agendamentos </a:t>
            </a:r>
            <a:endParaRPr lang="pt-BR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614D218F-B78C-67DB-268E-B1BF0C66A8E8}"/>
              </a:ext>
            </a:extLst>
          </p:cNvPr>
          <p:cNvSpPr txBox="1"/>
          <p:nvPr/>
        </p:nvSpPr>
        <p:spPr>
          <a:xfrm>
            <a:off x="1005398" y="1326374"/>
            <a:ext cx="14829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cs typeface="Arial"/>
              </a:rPr>
              <a:t>Equipe NAF </a:t>
            </a:r>
            <a:endParaRPr lang="pt-BR" dirty="0"/>
          </a:p>
        </p:txBody>
      </p:sp>
      <p:cxnSp>
        <p:nvCxnSpPr>
          <p:cNvPr id="23" name="Conector: Angulado 22">
            <a:extLst>
              <a:ext uri="{FF2B5EF4-FFF2-40B4-BE49-F238E27FC236}">
                <a16:creationId xmlns:a16="http://schemas.microsoft.com/office/drawing/2014/main" id="{3080A00A-23C7-8E54-6B41-31E8AE628919}"/>
              </a:ext>
            </a:extLst>
          </p:cNvPr>
          <p:cNvCxnSpPr>
            <a:cxnSpLocks/>
          </p:cNvCxnSpPr>
          <p:nvPr/>
        </p:nvCxnSpPr>
        <p:spPr>
          <a:xfrm>
            <a:off x="2003324" y="576554"/>
            <a:ext cx="2653149" cy="17965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4" name="Conector: Angulado 23">
            <a:extLst>
              <a:ext uri="{FF2B5EF4-FFF2-40B4-BE49-F238E27FC236}">
                <a16:creationId xmlns:a16="http://schemas.microsoft.com/office/drawing/2014/main" id="{3080A00A-23C7-8E54-6B41-31E8AE62891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711607" y="1667724"/>
            <a:ext cx="2018203" cy="369332"/>
          </a:xfrm>
          <a:prstGeom prst="bentConnector3">
            <a:avLst>
              <a:gd name="adj1" fmla="val 100507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48BF888-FB77-F44F-6A39-5485A019B8B3}"/>
              </a:ext>
            </a:extLst>
          </p:cNvPr>
          <p:cNvSpPr txBox="1"/>
          <p:nvPr/>
        </p:nvSpPr>
        <p:spPr>
          <a:xfrm>
            <a:off x="4861527" y="3185562"/>
            <a:ext cx="165105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>
                <a:cs typeface="Arial"/>
              </a:rPr>
              <a:t>Se inscreve</a:t>
            </a:r>
            <a:endParaRPr lang="pt-BR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17B74E0-F2A8-A04F-D254-E0A3F2D51CE3}"/>
              </a:ext>
            </a:extLst>
          </p:cNvPr>
          <p:cNvSpPr txBox="1"/>
          <p:nvPr/>
        </p:nvSpPr>
        <p:spPr>
          <a:xfrm>
            <a:off x="8164708" y="3186384"/>
            <a:ext cx="211867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cs typeface="Arial"/>
              </a:rPr>
              <a:t>Recebe </a:t>
            </a:r>
            <a:r>
              <a:rPr lang="pt-BR" dirty="0">
                <a:cs typeface="Arial"/>
              </a:rPr>
              <a:t>protocolo</a:t>
            </a:r>
            <a:endParaRPr lang="pt-BR" dirty="0"/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1D5AF06B-C5F3-EBEC-5863-A24655350C67}"/>
              </a:ext>
            </a:extLst>
          </p:cNvPr>
          <p:cNvCxnSpPr/>
          <p:nvPr/>
        </p:nvCxnSpPr>
        <p:spPr>
          <a:xfrm>
            <a:off x="5827998" y="2688686"/>
            <a:ext cx="0" cy="4398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Conector de Seta Reta 35">
            <a:extLst>
              <a:ext uri="{FF2B5EF4-FFF2-40B4-BE49-F238E27FC236}">
                <a16:creationId xmlns:a16="http://schemas.microsoft.com/office/drawing/2014/main" id="{C490B992-AE4F-D006-92D2-D682642D0917}"/>
              </a:ext>
            </a:extLst>
          </p:cNvPr>
          <p:cNvCxnSpPr>
            <a:cxnSpLocks/>
          </p:cNvCxnSpPr>
          <p:nvPr/>
        </p:nvCxnSpPr>
        <p:spPr>
          <a:xfrm>
            <a:off x="6643875" y="3364903"/>
            <a:ext cx="144460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9DDF869-7317-1857-6C2F-5D1C5590CE3B}"/>
              </a:ext>
            </a:extLst>
          </p:cNvPr>
          <p:cNvSpPr txBox="1"/>
          <p:nvPr/>
        </p:nvSpPr>
        <p:spPr>
          <a:xfrm>
            <a:off x="7745922" y="4241442"/>
            <a:ext cx="298463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cs typeface="Arial"/>
              </a:rPr>
              <a:t>Emite relatórios</a:t>
            </a:r>
            <a:endParaRPr lang="pt-BR" dirty="0"/>
          </a:p>
        </p:txBody>
      </p: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id="{8E3BCBB7-45DE-0D0E-804E-72BB4AC409F1}"/>
              </a:ext>
            </a:extLst>
          </p:cNvPr>
          <p:cNvCxnSpPr>
            <a:cxnSpLocks/>
          </p:cNvCxnSpPr>
          <p:nvPr/>
        </p:nvCxnSpPr>
        <p:spPr>
          <a:xfrm>
            <a:off x="7029472" y="4416478"/>
            <a:ext cx="64262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2E688085-17B4-26BB-CA83-0D99374F8FEA}"/>
              </a:ext>
            </a:extLst>
          </p:cNvPr>
          <p:cNvSpPr txBox="1"/>
          <p:nvPr/>
        </p:nvSpPr>
        <p:spPr>
          <a:xfrm>
            <a:off x="3237471" y="4715815"/>
            <a:ext cx="36899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cs typeface="Arial"/>
              </a:rPr>
              <a:t>Confirma Agendamento Realizado</a:t>
            </a:r>
            <a:endParaRPr lang="pt-BR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74ECFB31-DE72-AFC2-6BC3-413D6AED6798}"/>
              </a:ext>
            </a:extLst>
          </p:cNvPr>
          <p:cNvSpPr txBox="1"/>
          <p:nvPr/>
        </p:nvSpPr>
        <p:spPr>
          <a:xfrm>
            <a:off x="3262632" y="5716392"/>
            <a:ext cx="368993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cs typeface="Arial"/>
              </a:rPr>
              <a:t>Cancela Agendamento</a:t>
            </a:r>
            <a:endParaRPr lang="pt-BR" dirty="0"/>
          </a:p>
        </p:txBody>
      </p:sp>
      <p:cxnSp>
        <p:nvCxnSpPr>
          <p:cNvPr id="55" name="Conector de Seta Reta 54">
            <a:extLst>
              <a:ext uri="{FF2B5EF4-FFF2-40B4-BE49-F238E27FC236}">
                <a16:creationId xmlns:a16="http://schemas.microsoft.com/office/drawing/2014/main" id="{82615872-3C11-B533-63E6-04EE54939010}"/>
              </a:ext>
            </a:extLst>
          </p:cNvPr>
          <p:cNvCxnSpPr>
            <a:cxnSpLocks/>
          </p:cNvCxnSpPr>
          <p:nvPr/>
        </p:nvCxnSpPr>
        <p:spPr>
          <a:xfrm>
            <a:off x="7048513" y="5852961"/>
            <a:ext cx="642627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1C52FD77-1586-A49D-7B64-F2A5273A3CFF}"/>
              </a:ext>
            </a:extLst>
          </p:cNvPr>
          <p:cNvSpPr txBox="1"/>
          <p:nvPr/>
        </p:nvSpPr>
        <p:spPr>
          <a:xfrm>
            <a:off x="7775902" y="5670621"/>
            <a:ext cx="353847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cs typeface="Arial"/>
              </a:rPr>
              <a:t>Disponibiliza horário novamente</a:t>
            </a:r>
            <a:endParaRPr lang="pt-BR" dirty="0"/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A5A4F249-9C29-1CB9-1A72-F646A8089042}"/>
              </a:ext>
            </a:extLst>
          </p:cNvPr>
          <p:cNvSpPr txBox="1"/>
          <p:nvPr/>
        </p:nvSpPr>
        <p:spPr>
          <a:xfrm>
            <a:off x="3237470" y="5159651"/>
            <a:ext cx="36899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cs typeface="Arial"/>
              </a:rPr>
              <a:t>Gerenciar Equipes</a:t>
            </a:r>
            <a:endParaRPr lang="pt-BR" dirty="0"/>
          </a:p>
        </p:txBody>
      </p:sp>
      <p:cxnSp>
        <p:nvCxnSpPr>
          <p:cNvPr id="38" name="Conector: Angulado 37">
            <a:extLst>
              <a:ext uri="{FF2B5EF4-FFF2-40B4-BE49-F238E27FC236}">
                <a16:creationId xmlns:a16="http://schemas.microsoft.com/office/drawing/2014/main" id="{286E99CA-A1BE-C6D6-6410-761AA946C817}"/>
              </a:ext>
            </a:extLst>
          </p:cNvPr>
          <p:cNvCxnSpPr>
            <a:cxnSpLocks/>
          </p:cNvCxnSpPr>
          <p:nvPr/>
        </p:nvCxnSpPr>
        <p:spPr>
          <a:xfrm rot="16200000" flipH="1">
            <a:off x="834823" y="2683357"/>
            <a:ext cx="2647296" cy="1930474"/>
          </a:xfrm>
          <a:prstGeom prst="bentConnector3">
            <a:avLst>
              <a:gd name="adj1" fmla="val 99829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9" name="Conector: Angulado 38">
            <a:extLst>
              <a:ext uri="{FF2B5EF4-FFF2-40B4-BE49-F238E27FC236}">
                <a16:creationId xmlns:a16="http://schemas.microsoft.com/office/drawing/2014/main" id="{2543837A-6245-CF9D-3A07-129A94149AF3}"/>
              </a:ext>
            </a:extLst>
          </p:cNvPr>
          <p:cNvCxnSpPr>
            <a:cxnSpLocks/>
          </p:cNvCxnSpPr>
          <p:nvPr/>
        </p:nvCxnSpPr>
        <p:spPr>
          <a:xfrm rot="16200000" flipH="1">
            <a:off x="839995" y="3526204"/>
            <a:ext cx="2647296" cy="1930474"/>
          </a:xfrm>
          <a:prstGeom prst="bentConnector3">
            <a:avLst>
              <a:gd name="adj1" fmla="val 99829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0" name="Conector: Angulado 39">
            <a:extLst>
              <a:ext uri="{FF2B5EF4-FFF2-40B4-BE49-F238E27FC236}">
                <a16:creationId xmlns:a16="http://schemas.microsoft.com/office/drawing/2014/main" id="{021260BD-7C19-491B-BF28-FD15851FD47C}"/>
              </a:ext>
            </a:extLst>
          </p:cNvPr>
          <p:cNvCxnSpPr>
            <a:cxnSpLocks/>
          </p:cNvCxnSpPr>
          <p:nvPr/>
        </p:nvCxnSpPr>
        <p:spPr>
          <a:xfrm rot="16200000" flipH="1">
            <a:off x="843872" y="3124804"/>
            <a:ext cx="2647296" cy="1930474"/>
          </a:xfrm>
          <a:prstGeom prst="bentConnector3">
            <a:avLst>
              <a:gd name="adj1" fmla="val 99829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1" name="Conector: Angulado 40">
            <a:extLst>
              <a:ext uri="{FF2B5EF4-FFF2-40B4-BE49-F238E27FC236}">
                <a16:creationId xmlns:a16="http://schemas.microsoft.com/office/drawing/2014/main" id="{97EDE10A-42D8-0B1E-E845-030795329E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839243" y="2161307"/>
            <a:ext cx="2647296" cy="1930474"/>
          </a:xfrm>
          <a:prstGeom prst="bentConnector3">
            <a:avLst>
              <a:gd name="adj1" fmla="val 99829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B821FB29-EAC2-5C2B-3630-E8003C31B652}"/>
              </a:ext>
            </a:extLst>
          </p:cNvPr>
          <p:cNvSpPr txBox="1"/>
          <p:nvPr/>
        </p:nvSpPr>
        <p:spPr>
          <a:xfrm>
            <a:off x="9327755" y="1046643"/>
            <a:ext cx="14829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cs typeface="Arial"/>
              </a:rPr>
              <a:t>Clientes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74192918"/>
      </p:ext>
    </p:extLst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48E1C69F-03B0-582F-3392-81D8F986514F}"/>
              </a:ext>
            </a:extLst>
          </p:cNvPr>
          <p:cNvSpPr/>
          <p:nvPr/>
        </p:nvSpPr>
        <p:spPr>
          <a:xfrm>
            <a:off x="2802253" y="1112470"/>
            <a:ext cx="6887293" cy="46467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37C7CB26-7A3C-151B-8F12-2280B749F96B}"/>
              </a:ext>
            </a:extLst>
          </p:cNvPr>
          <p:cNvGrpSpPr/>
          <p:nvPr/>
        </p:nvGrpSpPr>
        <p:grpSpPr>
          <a:xfrm>
            <a:off x="5940682" y="824463"/>
            <a:ext cx="5168710" cy="4041134"/>
            <a:chOff x="5520960" y="2708614"/>
            <a:chExt cx="4287921" cy="3186916"/>
          </a:xfrm>
        </p:grpSpPr>
        <p:sp>
          <p:nvSpPr>
            <p:cNvPr id="16" name="Retângulo: Cantos Arredondados 15">
              <a:extLst>
                <a:ext uri="{FF2B5EF4-FFF2-40B4-BE49-F238E27FC236}">
                  <a16:creationId xmlns:a16="http://schemas.microsoft.com/office/drawing/2014/main" id="{B24E2317-ADE6-4FE4-D4F3-71E5EC2DC9AB}"/>
                </a:ext>
              </a:extLst>
            </p:cNvPr>
            <p:cNvSpPr/>
            <p:nvPr/>
          </p:nvSpPr>
          <p:spPr>
            <a:xfrm>
              <a:off x="5520960" y="2708614"/>
              <a:ext cx="4219313" cy="3114625"/>
            </a:xfrm>
            <a:prstGeom prst="roundRect">
              <a:avLst/>
            </a:prstGeom>
            <a:solidFill>
              <a:srgbClr val="1F2D2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9" name="Retângulo: Cantos Arredondados 48">
              <a:extLst>
                <a:ext uri="{FF2B5EF4-FFF2-40B4-BE49-F238E27FC236}">
                  <a16:creationId xmlns:a16="http://schemas.microsoft.com/office/drawing/2014/main" id="{A21166D8-DAA8-567E-B2C4-64E560BAB01D}"/>
                </a:ext>
              </a:extLst>
            </p:cNvPr>
            <p:cNvSpPr/>
            <p:nvPr/>
          </p:nvSpPr>
          <p:spPr>
            <a:xfrm>
              <a:off x="5589568" y="2780905"/>
              <a:ext cx="4219313" cy="3114625"/>
            </a:xfrm>
            <a:prstGeom prst="roundRect">
              <a:avLst/>
            </a:prstGeom>
            <a:solidFill>
              <a:srgbClr val="5675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4" name="Título 1">
            <a:extLst>
              <a:ext uri="{FF2B5EF4-FFF2-40B4-BE49-F238E27FC236}">
                <a16:creationId xmlns:a16="http://schemas.microsoft.com/office/drawing/2014/main" id="{EE9A5A8B-7BD5-58C5-7A30-9D01C74EFF25}"/>
              </a:ext>
            </a:extLst>
          </p:cNvPr>
          <p:cNvSpPr>
            <a:spLocks noGrp="1"/>
          </p:cNvSpPr>
          <p:nvPr/>
        </p:nvSpPr>
        <p:spPr>
          <a:xfrm rot="16200000">
            <a:off x="-2582499" y="2784477"/>
            <a:ext cx="6149183" cy="5747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>
                <a:solidFill>
                  <a:srgbClr val="FFFFFF"/>
                </a:solidFill>
                <a:cs typeface="Arial"/>
              </a:rPr>
              <a:t>DETALHES DE FLUXO</a:t>
            </a:r>
            <a:endParaRPr lang="pt-BR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E890BDCC-3444-53C7-2177-AEB0F2E5546B}"/>
              </a:ext>
            </a:extLst>
          </p:cNvPr>
          <p:cNvSpPr/>
          <p:nvPr/>
        </p:nvSpPr>
        <p:spPr>
          <a:xfrm>
            <a:off x="2223323" y="361275"/>
            <a:ext cx="525632" cy="586305"/>
          </a:xfrm>
          <a:prstGeom prst="rect">
            <a:avLst/>
          </a:prstGeom>
          <a:solidFill>
            <a:srgbClr val="2C3B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12E1298-F17E-9BB5-35A9-2DE1C3F2D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4081" y="2823519"/>
            <a:ext cx="953400" cy="9534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0538436-945E-0FB4-8826-FF15646A0D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570" y="2949115"/>
            <a:ext cx="749419" cy="749419"/>
          </a:xfrm>
          <a:prstGeom prst="rect">
            <a:avLst/>
          </a:prstGeom>
        </p:spPr>
      </p:pic>
      <p:pic>
        <p:nvPicPr>
          <p:cNvPr id="24" name="Imagem 23" descr="Ícone&#10;&#10;Descrição gerada automaticamente">
            <a:extLst>
              <a:ext uri="{FF2B5EF4-FFF2-40B4-BE49-F238E27FC236}">
                <a16:creationId xmlns:a16="http://schemas.microsoft.com/office/drawing/2014/main" id="{B0239DC4-970C-A341-CFB5-87830D2950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216" y="5815423"/>
            <a:ext cx="716546" cy="716546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7A0A7D94-C1CC-3B19-3DFB-DD9611DBC62D}"/>
              </a:ext>
            </a:extLst>
          </p:cNvPr>
          <p:cNvCxnSpPr>
            <a:cxnSpLocks/>
          </p:cNvCxnSpPr>
          <p:nvPr/>
        </p:nvCxnSpPr>
        <p:spPr>
          <a:xfrm>
            <a:off x="1938505" y="3176691"/>
            <a:ext cx="2046974" cy="0"/>
          </a:xfrm>
          <a:prstGeom prst="line">
            <a:avLst/>
          </a:prstGeom>
          <a:ln w="38100">
            <a:solidFill>
              <a:schemeClr val="tx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7" name="Imagem 26" descr="Ícone&#10;&#10;Descrição gerada automaticamente">
            <a:extLst>
              <a:ext uri="{FF2B5EF4-FFF2-40B4-BE49-F238E27FC236}">
                <a16:creationId xmlns:a16="http://schemas.microsoft.com/office/drawing/2014/main" id="{25BB0650-8223-4110-56C8-07C2CDDE84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50" y="3679451"/>
            <a:ext cx="711040" cy="711040"/>
          </a:xfrm>
          <a:prstGeom prst="rect">
            <a:avLst/>
          </a:prstGeom>
        </p:spPr>
      </p:pic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CBE7A792-D621-56B6-4A0C-ED6421E9B92D}"/>
              </a:ext>
            </a:extLst>
          </p:cNvPr>
          <p:cNvCxnSpPr>
            <a:cxnSpLocks/>
          </p:cNvCxnSpPr>
          <p:nvPr/>
        </p:nvCxnSpPr>
        <p:spPr>
          <a:xfrm flipH="1" flipV="1">
            <a:off x="1925042" y="2862080"/>
            <a:ext cx="13463" cy="645925"/>
          </a:xfrm>
          <a:prstGeom prst="line">
            <a:avLst/>
          </a:prstGeom>
          <a:ln w="38100">
            <a:solidFill>
              <a:schemeClr val="tx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9" name="Agrupar 58">
            <a:extLst>
              <a:ext uri="{FF2B5EF4-FFF2-40B4-BE49-F238E27FC236}">
                <a16:creationId xmlns:a16="http://schemas.microsoft.com/office/drawing/2014/main" id="{80A587E4-29EE-44BB-7141-31D00BDEBDF7}"/>
              </a:ext>
            </a:extLst>
          </p:cNvPr>
          <p:cNvGrpSpPr/>
          <p:nvPr/>
        </p:nvGrpSpPr>
        <p:grpSpPr>
          <a:xfrm>
            <a:off x="7673746" y="1499444"/>
            <a:ext cx="1205582" cy="843362"/>
            <a:chOff x="6750120" y="1423944"/>
            <a:chExt cx="1427953" cy="998921"/>
          </a:xfrm>
        </p:grpSpPr>
        <p:pic>
          <p:nvPicPr>
            <p:cNvPr id="31" name="Imagem 30" descr="Ícone&#10;&#10;Descrição gerada automaticamente">
              <a:extLst>
                <a:ext uri="{FF2B5EF4-FFF2-40B4-BE49-F238E27FC236}">
                  <a16:creationId xmlns:a16="http://schemas.microsoft.com/office/drawing/2014/main" id="{BFFDC34F-A03B-7537-68C8-54D49BD51D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50120" y="1423944"/>
              <a:ext cx="998921" cy="998921"/>
            </a:xfrm>
            <a:prstGeom prst="rect">
              <a:avLst/>
            </a:prstGeom>
          </p:spPr>
        </p:pic>
        <p:pic>
          <p:nvPicPr>
            <p:cNvPr id="33" name="Imagem 32" descr="Uma imagem contendo quarto, cassino, cena&#10;&#10;Descrição gerada automaticamente">
              <a:extLst>
                <a:ext uri="{FF2B5EF4-FFF2-40B4-BE49-F238E27FC236}">
                  <a16:creationId xmlns:a16="http://schemas.microsoft.com/office/drawing/2014/main" id="{11E67601-DEDC-0036-4BAE-86721D56A8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449" t="9365"/>
            <a:stretch/>
          </p:blipFill>
          <p:spPr>
            <a:xfrm>
              <a:off x="7752540" y="1514229"/>
              <a:ext cx="425533" cy="865714"/>
            </a:xfrm>
            <a:prstGeom prst="rect">
              <a:avLst/>
            </a:prstGeom>
          </p:spPr>
        </p:pic>
      </p:grpSp>
      <p:pic>
        <p:nvPicPr>
          <p:cNvPr id="43" name="Imagem 42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33389DD8-E797-A532-1478-6091ABDA81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524" y="1852387"/>
            <a:ext cx="812663" cy="812663"/>
          </a:xfrm>
          <a:prstGeom prst="rect">
            <a:avLst/>
          </a:prstGeom>
        </p:spPr>
      </p:pic>
      <p:sp>
        <p:nvSpPr>
          <p:cNvPr id="44" name="Retângulo 43">
            <a:extLst>
              <a:ext uri="{FF2B5EF4-FFF2-40B4-BE49-F238E27FC236}">
                <a16:creationId xmlns:a16="http://schemas.microsoft.com/office/drawing/2014/main" id="{28F63D31-D376-F1A2-83C1-C7A22E6DBEE7}"/>
              </a:ext>
            </a:extLst>
          </p:cNvPr>
          <p:cNvSpPr/>
          <p:nvPr/>
        </p:nvSpPr>
        <p:spPr>
          <a:xfrm>
            <a:off x="1140663" y="1383509"/>
            <a:ext cx="165942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EQUIPE NAF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9EC285FD-9129-EA31-AE91-32581B1C36C5}"/>
              </a:ext>
            </a:extLst>
          </p:cNvPr>
          <p:cNvSpPr/>
          <p:nvPr/>
        </p:nvSpPr>
        <p:spPr>
          <a:xfrm>
            <a:off x="1284225" y="4488226"/>
            <a:ext cx="137730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CLIENTES</a:t>
            </a:r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FDBEA25F-A97A-E786-8BD9-E01D76AC1CFF}"/>
              </a:ext>
            </a:extLst>
          </p:cNvPr>
          <p:cNvSpPr/>
          <p:nvPr/>
        </p:nvSpPr>
        <p:spPr>
          <a:xfrm>
            <a:off x="3895120" y="683178"/>
            <a:ext cx="158896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FRONT-END</a:t>
            </a: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67538326-094F-32AA-390B-07B880C013C8}"/>
              </a:ext>
            </a:extLst>
          </p:cNvPr>
          <p:cNvSpPr/>
          <p:nvPr/>
        </p:nvSpPr>
        <p:spPr>
          <a:xfrm>
            <a:off x="7856145" y="439655"/>
            <a:ext cx="1467068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BACK-END</a:t>
            </a: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60392362-F360-F14C-5AE4-87DC32442761}"/>
              </a:ext>
            </a:extLst>
          </p:cNvPr>
          <p:cNvSpPr/>
          <p:nvPr/>
        </p:nvSpPr>
        <p:spPr>
          <a:xfrm>
            <a:off x="9667391" y="3708804"/>
            <a:ext cx="131638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6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BANCO</a:t>
            </a:r>
          </a:p>
          <a:p>
            <a:pPr algn="ctr"/>
            <a:r>
              <a:rPr lang="pt-BR" sz="16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 DADOS</a:t>
            </a: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FE829850-6287-06D5-7A26-64B042A6C06A}"/>
              </a:ext>
            </a:extLst>
          </p:cNvPr>
          <p:cNvSpPr/>
          <p:nvPr/>
        </p:nvSpPr>
        <p:spPr>
          <a:xfrm>
            <a:off x="7135697" y="1173699"/>
            <a:ext cx="1898276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AUTENTICAÇÃO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F30DA5F-DEAF-1F05-D2BE-5F8001ED9B63}"/>
              </a:ext>
            </a:extLst>
          </p:cNvPr>
          <p:cNvSpPr/>
          <p:nvPr/>
        </p:nvSpPr>
        <p:spPr>
          <a:xfrm>
            <a:off x="1479246" y="4738467"/>
            <a:ext cx="103105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2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INTERNOS</a:t>
            </a:r>
            <a:endParaRPr lang="pt-BR" sz="12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12" name="Imagem 11" descr="Ícone&#10;&#10;Descrição gerada automaticamente">
            <a:extLst>
              <a:ext uri="{FF2B5EF4-FFF2-40B4-BE49-F238E27FC236}">
                <a16:creationId xmlns:a16="http://schemas.microsoft.com/office/drawing/2014/main" id="{C87252DF-9078-A908-9ECF-91119898AFB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110" y="2957093"/>
            <a:ext cx="759904" cy="759904"/>
          </a:xfrm>
          <a:prstGeom prst="rect">
            <a:avLst/>
          </a:prstGeom>
        </p:spPr>
      </p:pic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90AF24DC-8119-DDA3-9129-C63F42311944}"/>
              </a:ext>
            </a:extLst>
          </p:cNvPr>
          <p:cNvCxnSpPr>
            <a:cxnSpLocks/>
            <a:endCxn id="31" idx="2"/>
          </p:cNvCxnSpPr>
          <p:nvPr/>
        </p:nvCxnSpPr>
        <p:spPr>
          <a:xfrm flipV="1">
            <a:off x="8095427" y="2342806"/>
            <a:ext cx="0" cy="443753"/>
          </a:xfrm>
          <a:prstGeom prst="line">
            <a:avLst/>
          </a:prstGeom>
          <a:ln w="38100">
            <a:solidFill>
              <a:schemeClr val="tx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etângulo 52">
            <a:extLst>
              <a:ext uri="{FF2B5EF4-FFF2-40B4-BE49-F238E27FC236}">
                <a16:creationId xmlns:a16="http://schemas.microsoft.com/office/drawing/2014/main" id="{18910DF6-AE09-997F-2770-0928217F487B}"/>
              </a:ext>
            </a:extLst>
          </p:cNvPr>
          <p:cNvSpPr/>
          <p:nvPr/>
        </p:nvSpPr>
        <p:spPr>
          <a:xfrm>
            <a:off x="7841387" y="3727562"/>
            <a:ext cx="588623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API</a:t>
            </a:r>
            <a:endParaRPr lang="pt-BR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cxnSp>
        <p:nvCxnSpPr>
          <p:cNvPr id="61" name="Conector reto 60">
            <a:extLst>
              <a:ext uri="{FF2B5EF4-FFF2-40B4-BE49-F238E27FC236}">
                <a16:creationId xmlns:a16="http://schemas.microsoft.com/office/drawing/2014/main" id="{FC63FD79-F06A-4887-E1C8-6F33B5C2F4BE}"/>
              </a:ext>
            </a:extLst>
          </p:cNvPr>
          <p:cNvCxnSpPr>
            <a:cxnSpLocks/>
          </p:cNvCxnSpPr>
          <p:nvPr/>
        </p:nvCxnSpPr>
        <p:spPr>
          <a:xfrm>
            <a:off x="4744982" y="3883200"/>
            <a:ext cx="0" cy="181608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84" name="Retângulo 83">
            <a:extLst>
              <a:ext uri="{FF2B5EF4-FFF2-40B4-BE49-F238E27FC236}">
                <a16:creationId xmlns:a16="http://schemas.microsoft.com/office/drawing/2014/main" id="{438E3193-5CD8-55E4-F0BF-C14A8BA31DBE}"/>
              </a:ext>
            </a:extLst>
          </p:cNvPr>
          <p:cNvSpPr/>
          <p:nvPr/>
        </p:nvSpPr>
        <p:spPr>
          <a:xfrm>
            <a:off x="2971771" y="6049668"/>
            <a:ext cx="137730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CLIENTES</a:t>
            </a:r>
          </a:p>
        </p:txBody>
      </p:sp>
      <p:sp>
        <p:nvSpPr>
          <p:cNvPr id="85" name="Retângulo 84">
            <a:extLst>
              <a:ext uri="{FF2B5EF4-FFF2-40B4-BE49-F238E27FC236}">
                <a16:creationId xmlns:a16="http://schemas.microsoft.com/office/drawing/2014/main" id="{A7FC384A-6CB5-1B48-CD71-0DAD9025D318}"/>
              </a:ext>
            </a:extLst>
          </p:cNvPr>
          <p:cNvSpPr/>
          <p:nvPr/>
        </p:nvSpPr>
        <p:spPr>
          <a:xfrm>
            <a:off x="3141146" y="6299909"/>
            <a:ext cx="108234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2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EXTERNOS</a:t>
            </a:r>
            <a:endParaRPr lang="pt-BR" sz="12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cxnSp>
        <p:nvCxnSpPr>
          <p:cNvPr id="94" name="Conector reto 93">
            <a:extLst>
              <a:ext uri="{FF2B5EF4-FFF2-40B4-BE49-F238E27FC236}">
                <a16:creationId xmlns:a16="http://schemas.microsoft.com/office/drawing/2014/main" id="{6B204C3F-7DF9-2D41-03B0-D4DD7925BEAD}"/>
              </a:ext>
            </a:extLst>
          </p:cNvPr>
          <p:cNvCxnSpPr>
            <a:cxnSpLocks/>
          </p:cNvCxnSpPr>
          <p:nvPr/>
        </p:nvCxnSpPr>
        <p:spPr>
          <a:xfrm>
            <a:off x="8633573" y="3321128"/>
            <a:ext cx="1112447" cy="1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5" name="Conector reto 94">
            <a:extLst>
              <a:ext uri="{FF2B5EF4-FFF2-40B4-BE49-F238E27FC236}">
                <a16:creationId xmlns:a16="http://schemas.microsoft.com/office/drawing/2014/main" id="{B568BA84-53EC-37CB-6533-376C6E0B777E}"/>
              </a:ext>
            </a:extLst>
          </p:cNvPr>
          <p:cNvCxnSpPr>
            <a:cxnSpLocks/>
          </p:cNvCxnSpPr>
          <p:nvPr/>
        </p:nvCxnSpPr>
        <p:spPr>
          <a:xfrm>
            <a:off x="8633573" y="3196713"/>
            <a:ext cx="1112447" cy="0"/>
          </a:xfrm>
          <a:prstGeom prst="line">
            <a:avLst/>
          </a:prstGeom>
          <a:ln w="38100">
            <a:solidFill>
              <a:schemeClr val="tx2">
                <a:lumMod val="25000"/>
              </a:schemeClr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pSp>
        <p:nvGrpSpPr>
          <p:cNvPr id="102" name="Agrupar 101">
            <a:extLst>
              <a:ext uri="{FF2B5EF4-FFF2-40B4-BE49-F238E27FC236}">
                <a16:creationId xmlns:a16="http://schemas.microsoft.com/office/drawing/2014/main" id="{48A4B621-4F8D-B6BD-25BD-1CE992C11DAF}"/>
              </a:ext>
            </a:extLst>
          </p:cNvPr>
          <p:cNvGrpSpPr/>
          <p:nvPr/>
        </p:nvGrpSpPr>
        <p:grpSpPr>
          <a:xfrm>
            <a:off x="5240915" y="3177245"/>
            <a:ext cx="2339797" cy="124416"/>
            <a:chOff x="6604842" y="3187900"/>
            <a:chExt cx="1112447" cy="124416"/>
          </a:xfrm>
        </p:grpSpPr>
        <p:cxnSp>
          <p:nvCxnSpPr>
            <p:cNvPr id="100" name="Conector reto 99">
              <a:extLst>
                <a:ext uri="{FF2B5EF4-FFF2-40B4-BE49-F238E27FC236}">
                  <a16:creationId xmlns:a16="http://schemas.microsoft.com/office/drawing/2014/main" id="{A9EADF3B-096A-6DF1-CBD2-948E806B80C9}"/>
                </a:ext>
              </a:extLst>
            </p:cNvPr>
            <p:cNvCxnSpPr>
              <a:cxnSpLocks/>
            </p:cNvCxnSpPr>
            <p:nvPr/>
          </p:nvCxnSpPr>
          <p:spPr>
            <a:xfrm>
              <a:off x="6604842" y="3312315"/>
              <a:ext cx="1112447" cy="1"/>
            </a:xfrm>
            <a:prstGeom prst="line">
              <a:avLst/>
            </a:prstGeom>
            <a:ln w="38100">
              <a:solidFill>
                <a:schemeClr val="accent4">
                  <a:lumMod val="75000"/>
                </a:schemeClr>
              </a:solidFill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1" name="Conector reto 100">
              <a:extLst>
                <a:ext uri="{FF2B5EF4-FFF2-40B4-BE49-F238E27FC236}">
                  <a16:creationId xmlns:a16="http://schemas.microsoft.com/office/drawing/2014/main" id="{1BDA457F-B83F-6B14-3E5B-52B86698F260}"/>
                </a:ext>
              </a:extLst>
            </p:cNvPr>
            <p:cNvCxnSpPr>
              <a:cxnSpLocks/>
            </p:cNvCxnSpPr>
            <p:nvPr/>
          </p:nvCxnSpPr>
          <p:spPr>
            <a:xfrm>
              <a:off x="6604842" y="3187900"/>
              <a:ext cx="1112447" cy="0"/>
            </a:xfrm>
            <a:prstGeom prst="line">
              <a:avLst/>
            </a:prstGeom>
            <a:ln w="38100">
              <a:solidFill>
                <a:schemeClr val="tx2">
                  <a:lumMod val="25000"/>
                </a:schemeClr>
              </a:solidFill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103" name="Retângulo 102">
            <a:extLst>
              <a:ext uri="{FF2B5EF4-FFF2-40B4-BE49-F238E27FC236}">
                <a16:creationId xmlns:a16="http://schemas.microsoft.com/office/drawing/2014/main" id="{6C1F2C26-7DEB-6698-8A14-C799FF2442CF}"/>
              </a:ext>
            </a:extLst>
          </p:cNvPr>
          <p:cNvSpPr/>
          <p:nvPr/>
        </p:nvSpPr>
        <p:spPr>
          <a:xfrm>
            <a:off x="3479088" y="2347906"/>
            <a:ext cx="2300502" cy="338554"/>
          </a:xfrm>
          <a:prstGeom prst="rect">
            <a:avLst/>
          </a:prstGeom>
          <a:solidFill>
            <a:schemeClr val="accent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AGENDA FÁCIL NAF</a:t>
            </a:r>
          </a:p>
        </p:txBody>
      </p:sp>
    </p:spTree>
    <p:extLst>
      <p:ext uri="{BB962C8B-B14F-4D97-AF65-F5344CB8AC3E}">
        <p14:creationId xmlns:p14="http://schemas.microsoft.com/office/powerpoint/2010/main" val="2942187158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9D633B-C3B8-E490-E4C7-F1B9C3B6A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8">
            <a:extLst>
              <a:ext uri="{FF2B5EF4-FFF2-40B4-BE49-F238E27FC236}">
                <a16:creationId xmlns:a16="http://schemas.microsoft.com/office/drawing/2014/main" id="{4EBE9F5B-2332-9448-2C75-B96FF5ECE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10">
            <a:extLst>
              <a:ext uri="{FF2B5EF4-FFF2-40B4-BE49-F238E27FC236}">
                <a16:creationId xmlns:a16="http://schemas.microsoft.com/office/drawing/2014/main" id="{531EF58D-9CEA-6405-9536-FC6D6C58F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9" name="Picture 12">
            <a:extLst>
              <a:ext uri="{FF2B5EF4-FFF2-40B4-BE49-F238E27FC236}">
                <a16:creationId xmlns:a16="http://schemas.microsoft.com/office/drawing/2014/main" id="{AD8F90F4-3FB4-2D14-ABB5-0A7A882BE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sp>
        <p:nvSpPr>
          <p:cNvPr id="40" name="Freeform: Shape 14">
            <a:extLst>
              <a:ext uri="{FF2B5EF4-FFF2-40B4-BE49-F238E27FC236}">
                <a16:creationId xmlns:a16="http://schemas.microsoft.com/office/drawing/2014/main" id="{24921E9D-EC10-A689-5570-CBE4C8A1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78519" y="-1660968"/>
            <a:ext cx="5838229" cy="11188733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000">
                <a:schemeClr val="accent1">
                  <a:alpha val="0"/>
                </a:schemeClr>
              </a:gs>
              <a:gs pos="100000">
                <a:schemeClr val="accent1">
                  <a:alpha val="7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pic>
        <p:nvPicPr>
          <p:cNvPr id="41" name="Picture 16">
            <a:extLst>
              <a:ext uri="{FF2B5EF4-FFF2-40B4-BE49-F238E27FC236}">
                <a16:creationId xmlns:a16="http://schemas.microsoft.com/office/drawing/2014/main" id="{3095832E-DEE5-6DA4-61CF-3E7C91147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43" name="Freeform: Shape 20">
            <a:extLst>
              <a:ext uri="{FF2B5EF4-FFF2-40B4-BE49-F238E27FC236}">
                <a16:creationId xmlns:a16="http://schemas.microsoft.com/office/drawing/2014/main" id="{DA7D584D-3542-C687-4C1B-5464A0F07A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542" y="0"/>
            <a:ext cx="7875912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5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4" name="Rectangle 22">
            <a:extLst>
              <a:ext uri="{FF2B5EF4-FFF2-40B4-BE49-F238E27FC236}">
                <a16:creationId xmlns:a16="http://schemas.microsoft.com/office/drawing/2014/main" id="{1F9F0295-4CCB-D8FE-62BE-C0201FE49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5" name="Oval 24">
            <a:extLst>
              <a:ext uri="{FF2B5EF4-FFF2-40B4-BE49-F238E27FC236}">
                <a16:creationId xmlns:a16="http://schemas.microsoft.com/office/drawing/2014/main" id="{78B43D6E-28A1-D993-AB71-DCD4D32F4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7567" y="421698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9C8D05F3-4CD8-F96A-A753-2BCC2A9C3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7567" y="432269"/>
            <a:ext cx="10429574" cy="5411448"/>
          </a:xfrm>
        </p:spPr>
        <p:txBody>
          <a:bodyPr>
            <a:noAutofit/>
          </a:bodyPr>
          <a:lstStyle/>
          <a:p>
            <a:pPr algn="l"/>
            <a:r>
              <a:rPr lang="pt-BR" sz="6000" b="1" dirty="0"/>
              <a:t>OFEREÇA A QUALIDADE</a:t>
            </a:r>
            <a:br>
              <a:rPr lang="pt-BR" sz="6000" b="1" dirty="0"/>
            </a:br>
            <a:r>
              <a:rPr lang="pt-BR" sz="6000" b="1" dirty="0"/>
              <a:t>E SEGURANÇA</a:t>
            </a:r>
            <a:br>
              <a:rPr lang="pt-BR" sz="6000" b="1" dirty="0"/>
            </a:br>
            <a:r>
              <a:rPr lang="pt-BR" sz="6000" b="1" dirty="0"/>
              <a:t>QUE SUA EMPRESA</a:t>
            </a:r>
            <a:br>
              <a:rPr lang="pt-BR" sz="6000" b="1" dirty="0"/>
            </a:br>
            <a:r>
              <a:rPr lang="pt-BR" sz="6000" b="1" dirty="0"/>
              <a:t>E SEU CLIENTES</a:t>
            </a:r>
            <a:br>
              <a:rPr lang="pt-BR" sz="6000" b="1" dirty="0"/>
            </a:br>
            <a:r>
              <a:rPr lang="pt-BR" sz="6000" b="1" dirty="0"/>
              <a:t>MERECEM!</a:t>
            </a:r>
            <a:endParaRPr lang="pt-BR" sz="60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E46BF17-BFD3-C869-9CD3-49B3339F3C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4686" y="4486478"/>
            <a:ext cx="3824851" cy="1939253"/>
          </a:xfrm>
          <a:prstGeom prst="roundRect">
            <a:avLst>
              <a:gd name="adj" fmla="val 19155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0E62A08-F127-4F6A-6621-C2D283E971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5" b="37802"/>
          <a:stretch/>
        </p:blipFill>
        <p:spPr>
          <a:xfrm>
            <a:off x="1546501" y="4841052"/>
            <a:ext cx="5351923" cy="1293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40954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10B36-4E11-CA46-BB7C-CE289E2EA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Lello Condomínios - Conta Comigo!">
            <a:extLst>
              <a:ext uri="{FF2B5EF4-FFF2-40B4-BE49-F238E27FC236}">
                <a16:creationId xmlns:a16="http://schemas.microsoft.com/office/drawing/2014/main" id="{5C13B8F0-2655-59D1-75F2-2BCE7F348B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" t="7792" r="-3" b="2678"/>
          <a:stretch/>
        </p:blipFill>
        <p:spPr>
          <a:xfrm>
            <a:off x="1005401" y="-1"/>
            <a:ext cx="10380133" cy="4274837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4B8E8812-488B-A657-2674-4100091BFEF5}"/>
              </a:ext>
            </a:extLst>
          </p:cNvPr>
          <p:cNvSpPr txBox="1">
            <a:spLocks/>
          </p:cNvSpPr>
          <p:nvPr/>
        </p:nvSpPr>
        <p:spPr>
          <a:xfrm>
            <a:off x="966306" y="4410007"/>
            <a:ext cx="10317110" cy="244527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b="1" dirty="0">
                <a:cs typeface="Arial"/>
              </a:rPr>
              <a:t> A AGENDA FÁCIL</a:t>
            </a:r>
            <a:br>
              <a:rPr lang="pt-BR" sz="8000" b="1" dirty="0">
                <a:cs typeface="Arial"/>
              </a:rPr>
            </a:br>
            <a:r>
              <a:rPr lang="pt-BR" sz="8000" b="1" dirty="0">
                <a:cs typeface="Arial"/>
              </a:rPr>
              <a:t>NAF</a:t>
            </a:r>
          </a:p>
        </p:txBody>
      </p:sp>
      <p:sp>
        <p:nvSpPr>
          <p:cNvPr id="7" name="CaixaDeTexto 4">
            <a:extLst>
              <a:ext uri="{FF2B5EF4-FFF2-40B4-BE49-F238E27FC236}">
                <a16:creationId xmlns:a16="http://schemas.microsoft.com/office/drawing/2014/main" id="{D27AD3D1-AC33-3FE3-2B79-0F19249FE170}"/>
              </a:ext>
            </a:extLst>
          </p:cNvPr>
          <p:cNvSpPr txBox="1"/>
          <p:nvPr/>
        </p:nvSpPr>
        <p:spPr>
          <a:xfrm>
            <a:off x="966306" y="5893627"/>
            <a:ext cx="6064369" cy="58477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b="1" dirty="0">
                <a:solidFill>
                  <a:srgbClr val="B0D27E"/>
                </a:solidFill>
                <a:cs typeface="Segoe UI"/>
              </a:rPr>
              <a:t>​</a:t>
            </a:r>
          </a:p>
          <a:p>
            <a:r>
              <a:rPr lang="pt-BR" sz="2400" b="1" dirty="0">
                <a:solidFill>
                  <a:srgbClr val="B0D27E"/>
                </a:solidFill>
                <a:cs typeface="Segoe UI"/>
              </a:rPr>
              <a:t>FACILITANDO SEU DIA!​</a:t>
            </a:r>
            <a:endParaRPr lang="pt-BR" sz="1600" b="1" dirty="0">
              <a:solidFill>
                <a:srgbClr val="B0D27E"/>
              </a:solidFill>
              <a:cs typeface="Arial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EE26398-022F-5A84-60F7-B44F9831DCBF}"/>
              </a:ext>
            </a:extLst>
          </p:cNvPr>
          <p:cNvSpPr txBox="1"/>
          <p:nvPr/>
        </p:nvSpPr>
        <p:spPr>
          <a:xfrm>
            <a:off x="2087011" y="6436010"/>
            <a:ext cx="60935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solidFill>
                  <a:srgbClr val="B0D27E"/>
                </a:solidFill>
                <a:cs typeface="Segoe UI"/>
              </a:rPr>
              <a:t>POUPANDO​ SEU TEMPO!​</a:t>
            </a:r>
          </a:p>
        </p:txBody>
      </p:sp>
    </p:spTree>
    <p:extLst>
      <p:ext uri="{BB962C8B-B14F-4D97-AF65-F5344CB8AC3E}">
        <p14:creationId xmlns:p14="http://schemas.microsoft.com/office/powerpoint/2010/main" val="14435994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7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26CC4C-9033-A6A1-8C9C-8ECC8A577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7D845D7-3ED6-2017-AADB-40D810A29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7" name="Picture 12">
            <a:extLst>
              <a:ext uri="{FF2B5EF4-FFF2-40B4-BE49-F238E27FC236}">
                <a16:creationId xmlns:a16="http://schemas.microsoft.com/office/drawing/2014/main" id="{21A07108-522D-78B5-3F76-85114F0BFF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4" name="Rectangle 14">
            <a:extLst>
              <a:ext uri="{FF2B5EF4-FFF2-40B4-BE49-F238E27FC236}">
                <a16:creationId xmlns:a16="http://schemas.microsoft.com/office/drawing/2014/main" id="{5C0A9D16-AA03-78BF-C75A-0DB6555C3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0" name="Rectangle 16">
            <a:extLst>
              <a:ext uri="{FF2B5EF4-FFF2-40B4-BE49-F238E27FC236}">
                <a16:creationId xmlns:a16="http://schemas.microsoft.com/office/drawing/2014/main" id="{6D47661F-0367-460D-9833-C349F9E18A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6" name="Rectangle 18">
            <a:extLst>
              <a:ext uri="{FF2B5EF4-FFF2-40B4-BE49-F238E27FC236}">
                <a16:creationId xmlns:a16="http://schemas.microsoft.com/office/drawing/2014/main" id="{53719FC3-BEE1-1F43-9F5E-6D3096616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7" name="Rectangle 20">
            <a:extLst>
              <a:ext uri="{FF2B5EF4-FFF2-40B4-BE49-F238E27FC236}">
                <a16:creationId xmlns:a16="http://schemas.microsoft.com/office/drawing/2014/main" id="{9EB3B28B-9CB2-1E4B-6894-64E5E729A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pic>
        <p:nvPicPr>
          <p:cNvPr id="6" name="Espaço Reservado para Conteúdo 5" descr="E aí, em que lugar você está na fila das pessoas que tenta agradar? |  Jornal de Brasília">
            <a:extLst>
              <a:ext uri="{FF2B5EF4-FFF2-40B4-BE49-F238E27FC236}">
                <a16:creationId xmlns:a16="http://schemas.microsoft.com/office/drawing/2014/main" id="{45FBC099-F77F-2E7B-420A-A8E9B8FF6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328446" y="697407"/>
            <a:ext cx="9719948" cy="546747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F661E02-610C-8CBA-435A-96079E7265B5}"/>
              </a:ext>
            </a:extLst>
          </p:cNvPr>
          <p:cNvSpPr>
            <a:spLocks noGrp="1"/>
          </p:cNvSpPr>
          <p:nvPr/>
        </p:nvSpPr>
        <p:spPr>
          <a:xfrm>
            <a:off x="3897443" y="800401"/>
            <a:ext cx="5247657" cy="60355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400" dirty="0">
                <a:solidFill>
                  <a:srgbClr val="1F2D29"/>
                </a:solidFill>
                <a:cs typeface="Arial"/>
              </a:rPr>
              <a:t>VOCÊ JÁ PERDEU HORAS DO DIA</a:t>
            </a:r>
            <a:endParaRPr lang="pt-BR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1A8D660A-A951-2ABF-E0DC-43221BB9FED2}"/>
              </a:ext>
            </a:extLst>
          </p:cNvPr>
          <p:cNvSpPr>
            <a:spLocks noGrp="1"/>
          </p:cNvSpPr>
          <p:nvPr/>
        </p:nvSpPr>
        <p:spPr>
          <a:xfrm>
            <a:off x="5842634" y="4667909"/>
            <a:ext cx="5070881" cy="13943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pt-BR" sz="4400" dirty="0">
                <a:solidFill>
                  <a:srgbClr val="1F2D29"/>
                </a:solidFill>
                <a:cs typeface="Arial"/>
              </a:rPr>
              <a:t>EM FILAS</a:t>
            </a:r>
          </a:p>
          <a:p>
            <a:pPr>
              <a:spcAft>
                <a:spcPts val="600"/>
              </a:spcAft>
            </a:pPr>
            <a:r>
              <a:rPr lang="pt-BR" sz="4400" dirty="0">
                <a:solidFill>
                  <a:srgbClr val="1F2D29"/>
                </a:solidFill>
                <a:cs typeface="Arial"/>
              </a:rPr>
              <a:t>INTERMINÁVEIS?</a:t>
            </a:r>
            <a:endParaRPr lang="en-US" sz="4400" dirty="0">
              <a:solidFill>
                <a:srgbClr val="1F2D29"/>
              </a:solidFill>
              <a:cs typeface="Arial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665651C6-70A0-8A86-D5B3-EEEA129A2944}"/>
              </a:ext>
            </a:extLst>
          </p:cNvPr>
          <p:cNvSpPr>
            <a:spLocks noGrp="1"/>
          </p:cNvSpPr>
          <p:nvPr/>
        </p:nvSpPr>
        <p:spPr>
          <a:xfrm rot="16200000">
            <a:off x="-1466708" y="1697439"/>
            <a:ext cx="3917599" cy="6323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cs typeface="Arial"/>
              </a:rPr>
              <a:t>O PROBLEMA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40293003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722F0272-3878-4604-AA91-01CA8F08D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F60EAEC-22E3-4448-8F0A-9ADAA793A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355E0F90-3FFF-4E04-B3C8-3C969A415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C63A4EF-A033-4ED0-9EB6-6E1A8D264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64965EE-80F2-417F-9652-5BFF14DA7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A3C9611-CFD7-4C23-A8F2-00E7865A5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pic>
        <p:nvPicPr>
          <p:cNvPr id="4" name="Imagem 3" descr="Pessoas que chegam atrasadas têm vidas mais longas e bem-sucedidas,  comprova estudo - O Segredo">
            <a:extLst>
              <a:ext uri="{FF2B5EF4-FFF2-40B4-BE49-F238E27FC236}">
                <a16:creationId xmlns:a16="http://schemas.microsoft.com/office/drawing/2014/main" id="{E6137D82-68BA-9E32-4DAB-E4BDA557A4D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22"/>
          <a:stretch/>
        </p:blipFill>
        <p:spPr>
          <a:xfrm>
            <a:off x="1294321" y="726990"/>
            <a:ext cx="9360861" cy="5385895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49217F4E-85D1-F44E-675D-E5C41AB981D9}"/>
              </a:ext>
            </a:extLst>
          </p:cNvPr>
          <p:cNvSpPr>
            <a:spLocks noGrp="1"/>
          </p:cNvSpPr>
          <p:nvPr/>
        </p:nvSpPr>
        <p:spPr>
          <a:xfrm>
            <a:off x="2116594" y="104930"/>
            <a:ext cx="7716315" cy="60355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-US" sz="2800" dirty="0">
                <a:cs typeface="Arial"/>
              </a:rPr>
              <a:t>PRA RESOLVER UM PROBLEMA,</a:t>
            </a:r>
            <a:endParaRPr lang="pt-BR" sz="2800" dirty="0">
              <a:cs typeface="Arial"/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FCEFE14-9FB9-FAC8-7B16-BE20B9AB0F7E}"/>
              </a:ext>
            </a:extLst>
          </p:cNvPr>
          <p:cNvSpPr>
            <a:spLocks noGrp="1"/>
          </p:cNvSpPr>
          <p:nvPr/>
        </p:nvSpPr>
        <p:spPr>
          <a:xfrm>
            <a:off x="2185172" y="6197728"/>
            <a:ext cx="7579158" cy="6323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-US" sz="2800" dirty="0">
                <a:cs typeface="Arial"/>
              </a:rPr>
              <a:t>ACABOU GERANDO OUTRO?</a:t>
            </a:r>
            <a:endParaRPr lang="pt-BR" sz="14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FB9B8C9-D476-0571-E689-BE39BB6DFD96}"/>
              </a:ext>
            </a:extLst>
          </p:cNvPr>
          <p:cNvSpPr>
            <a:spLocks noGrp="1"/>
          </p:cNvSpPr>
          <p:nvPr/>
        </p:nvSpPr>
        <p:spPr>
          <a:xfrm rot="16200000">
            <a:off x="-1466708" y="1697439"/>
            <a:ext cx="3917599" cy="6323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cs typeface="Arial"/>
              </a:rPr>
              <a:t>O PROBLEMA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9425353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0F9641-32E8-7EAE-2E47-085EE12BC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ECB2FA4E-76C3-A8C5-C910-1DEA6160F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838BAEB-029B-CEEF-BF97-7BA87D0CA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8E7D24B-AB2D-687A-DC1C-999C293BE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8C8C20-472D-9C80-98A7-201E2C68DB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51D18CE-20BB-5A11-FF45-0702F92D8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3165998-A3E1-85AD-2F88-BABB531A2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7DA17D97-47F1-63D5-ACDF-5B9925AAD689}"/>
              </a:ext>
            </a:extLst>
          </p:cNvPr>
          <p:cNvSpPr>
            <a:spLocks noGrp="1"/>
          </p:cNvSpPr>
          <p:nvPr/>
        </p:nvSpPr>
        <p:spPr>
          <a:xfrm>
            <a:off x="2116594" y="104930"/>
            <a:ext cx="7716315" cy="60355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-US" sz="2800" dirty="0">
                <a:cs typeface="Arial"/>
              </a:rPr>
              <a:t>SEUS CLIENTES RECLAMAM</a:t>
            </a:r>
            <a:endParaRPr lang="pt-BR" sz="2800" dirty="0">
              <a:cs typeface="Arial"/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2B9F09C-45B6-0B40-143B-F8AF16831AB6}"/>
              </a:ext>
            </a:extLst>
          </p:cNvPr>
          <p:cNvSpPr>
            <a:spLocks noGrp="1"/>
          </p:cNvSpPr>
          <p:nvPr/>
        </p:nvSpPr>
        <p:spPr>
          <a:xfrm>
            <a:off x="2185172" y="6197728"/>
            <a:ext cx="7579158" cy="6323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-US" sz="2800" dirty="0">
                <a:cs typeface="Arial"/>
              </a:rPr>
              <a:t>QUE O ATENDIMENTO DEMORA?</a:t>
            </a:r>
            <a:endParaRPr lang="pt-BR" sz="1400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BD1CCC7E-07DD-DB16-5AF7-42132FE595BF}"/>
              </a:ext>
            </a:extLst>
          </p:cNvPr>
          <p:cNvSpPr>
            <a:spLocks noGrp="1"/>
          </p:cNvSpPr>
          <p:nvPr/>
        </p:nvSpPr>
        <p:spPr>
          <a:xfrm rot="16200000">
            <a:off x="-1466708" y="1697439"/>
            <a:ext cx="3917599" cy="6323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cs typeface="Arial"/>
              </a:rPr>
              <a:t>O PROBLEMA</a:t>
            </a:r>
            <a:endParaRPr lang="pt-BR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0F9BEC9E-6D9B-FAF8-13A3-24D1FAA7A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327" y="598745"/>
            <a:ext cx="7464864" cy="5598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7415342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22F0272-3878-4604-AA91-01CA8F08D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7" name="Picture 12">
            <a:extLst>
              <a:ext uri="{FF2B5EF4-FFF2-40B4-BE49-F238E27FC236}">
                <a16:creationId xmlns:a16="http://schemas.microsoft.com/office/drawing/2014/main" id="{1F60EAEC-22E3-4448-8F0A-9ADAA793A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4" name="Rectangle 14">
            <a:extLst>
              <a:ext uri="{FF2B5EF4-FFF2-40B4-BE49-F238E27FC236}">
                <a16:creationId xmlns:a16="http://schemas.microsoft.com/office/drawing/2014/main" id="{355E0F90-3FFF-4E04-B3C8-3C969A415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0" name="Rectangle 16">
            <a:extLst>
              <a:ext uri="{FF2B5EF4-FFF2-40B4-BE49-F238E27FC236}">
                <a16:creationId xmlns:a16="http://schemas.microsoft.com/office/drawing/2014/main" id="{EC63A4EF-A033-4ED0-9EB6-6E1A8D264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6" name="Rectangle 18">
            <a:extLst>
              <a:ext uri="{FF2B5EF4-FFF2-40B4-BE49-F238E27FC236}">
                <a16:creationId xmlns:a16="http://schemas.microsoft.com/office/drawing/2014/main" id="{964965EE-80F2-417F-9652-5BFF14DA7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7" name="Rectangle 20">
            <a:extLst>
              <a:ext uri="{FF2B5EF4-FFF2-40B4-BE49-F238E27FC236}">
                <a16:creationId xmlns:a16="http://schemas.microsoft.com/office/drawing/2014/main" id="{AA3C9611-CFD7-4C23-A8F2-00E7865A5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pic>
        <p:nvPicPr>
          <p:cNvPr id="1034" name="Picture 10" descr="Equipe jovem cansada trabalhando em um projeto de negócio pesado | Foto  Premium">
            <a:extLst>
              <a:ext uri="{FF2B5EF4-FFF2-40B4-BE49-F238E27FC236}">
                <a16:creationId xmlns:a16="http://schemas.microsoft.com/office/drawing/2014/main" id="{A4CEA714-6DC0-58C4-DDC8-383CD445A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775" y="689549"/>
            <a:ext cx="7716315" cy="5152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18DA2A2A-21E9-0D8E-6FB5-A96EE4132F0C}"/>
              </a:ext>
            </a:extLst>
          </p:cNvPr>
          <p:cNvSpPr>
            <a:spLocks noGrp="1"/>
          </p:cNvSpPr>
          <p:nvPr/>
        </p:nvSpPr>
        <p:spPr>
          <a:xfrm>
            <a:off x="1139506" y="147273"/>
            <a:ext cx="10090451" cy="5422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-US" sz="2800" dirty="0">
                <a:cs typeface="Arial"/>
              </a:rPr>
              <a:t>SUA EQUIPE ESTÁ CANSADA DE TAREFAS MANUAIS</a:t>
            </a:r>
            <a:endParaRPr lang="pt-BR" sz="2800" dirty="0">
              <a:cs typeface="Arial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5369D03D-224D-B0B0-2D28-5125731C9703}"/>
              </a:ext>
            </a:extLst>
          </p:cNvPr>
          <p:cNvSpPr>
            <a:spLocks noGrp="1"/>
          </p:cNvSpPr>
          <p:nvPr/>
        </p:nvSpPr>
        <p:spPr>
          <a:xfrm>
            <a:off x="1049706" y="6076223"/>
            <a:ext cx="10090451" cy="5422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-US" sz="2800" dirty="0">
                <a:cs typeface="Arial"/>
              </a:rPr>
              <a:t>QUE GERAM STRESS E RETRABALHO?</a:t>
            </a:r>
            <a:endParaRPr lang="pt-BR" sz="2800" dirty="0">
              <a:cs typeface="Arial"/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FD22F4C0-DD42-FC9D-CDA7-88AF3200EE56}"/>
              </a:ext>
            </a:extLst>
          </p:cNvPr>
          <p:cNvSpPr>
            <a:spLocks noGrp="1"/>
          </p:cNvSpPr>
          <p:nvPr/>
        </p:nvSpPr>
        <p:spPr>
          <a:xfrm rot="16200000">
            <a:off x="-1466708" y="1697439"/>
            <a:ext cx="3917599" cy="6323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cs typeface="Arial"/>
              </a:rPr>
              <a:t>O PROBLEMA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4318511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8BA5D0-F47F-7780-098A-619C4C70E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D851B8F5-A7DE-1CFC-66DE-4A013F304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F235E399-622B-C9C6-2B6A-DF8D12004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AF667323-97A8-17E9-A8CF-E3781C214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AA057BD7-9C2E-C03C-9D3E-CA7D9D33A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475AEF7-3099-DD0B-E844-95FE7AEED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DA2CF6F-9659-F8E6-2BE1-407ED4AD4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0E9A141-8E41-F27F-3D4F-C7E6EE4D5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BA7656D1-B377-F449-EC6F-B06E28181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77C0361D-2599-4C74-B6F5-C98985AC1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49A186FC-9478-E34F-32D7-EC818B05FE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077D73A4-3B82-64C6-BEF0-22B3877E1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21145949-4C8B-CB2D-5F6D-62340B508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72B45DEE-FAE4-724D-16A4-5193A0AA3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20232C03-66E0-3D4F-1839-F20CA8EE4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AB92CF9-6656-7937-BF1B-677E828BE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760" y="-122730"/>
            <a:ext cx="10434337" cy="6967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B583E2B-3394-A6D9-A985-E560395892F5}"/>
              </a:ext>
            </a:extLst>
          </p:cNvPr>
          <p:cNvSpPr txBox="1"/>
          <p:nvPr/>
        </p:nvSpPr>
        <p:spPr>
          <a:xfrm>
            <a:off x="1940568" y="140279"/>
            <a:ext cx="235883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400" b="1" dirty="0">
                <a:solidFill>
                  <a:schemeClr val="bg2"/>
                </a:solidFill>
                <a:cs typeface="Arial"/>
              </a:rPr>
              <a:t>E SE…</a:t>
            </a:r>
            <a:endParaRPr lang="pt-BR" sz="4400" b="1" dirty="0">
              <a:solidFill>
                <a:schemeClr val="bg2"/>
              </a:solidFill>
              <a:cs typeface="Arial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6B78C86-C75F-5AFB-D62B-1E93299B96B3}"/>
              </a:ext>
            </a:extLst>
          </p:cNvPr>
          <p:cNvSpPr txBox="1"/>
          <p:nvPr/>
        </p:nvSpPr>
        <p:spPr>
          <a:xfrm>
            <a:off x="1005401" y="2513337"/>
            <a:ext cx="42291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dirty="0">
                <a:solidFill>
                  <a:schemeClr val="bg2"/>
                </a:solidFill>
                <a:cs typeface="Arial"/>
              </a:rPr>
              <a:t>PRÁTICA E SEGURA</a:t>
            </a:r>
            <a:endParaRPr lang="pt-BR" sz="3200" dirty="0">
              <a:solidFill>
                <a:schemeClr val="bg2"/>
              </a:solidFill>
              <a:cs typeface="Arial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FECDDDF-BB97-C20B-41DE-B9AB60923521}"/>
              </a:ext>
            </a:extLst>
          </p:cNvPr>
          <p:cNvSpPr txBox="1"/>
          <p:nvPr/>
        </p:nvSpPr>
        <p:spPr>
          <a:xfrm>
            <a:off x="1164569" y="1137138"/>
            <a:ext cx="391083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800" dirty="0">
                <a:solidFill>
                  <a:schemeClr val="bg2"/>
                </a:solidFill>
                <a:cs typeface="Arial"/>
              </a:rPr>
              <a:t>EXISTISSE UMA FERRAMENTA</a:t>
            </a:r>
            <a:endParaRPr lang="pt-BR" sz="2800" dirty="0">
              <a:solidFill>
                <a:schemeClr val="bg2"/>
              </a:solidFill>
              <a:cs typeface="Arial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1E3E948-B3E5-9C0F-D11E-D7EF5D8FFFBC}"/>
              </a:ext>
            </a:extLst>
          </p:cNvPr>
          <p:cNvSpPr txBox="1"/>
          <p:nvPr/>
        </p:nvSpPr>
        <p:spPr>
          <a:xfrm>
            <a:off x="8252532" y="1943950"/>
            <a:ext cx="3176281" cy="1154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200" dirty="0">
                <a:solidFill>
                  <a:schemeClr val="bg2"/>
                </a:solidFill>
                <a:cs typeface="Arial"/>
              </a:rPr>
              <a:t>QUE FACILITE </a:t>
            </a:r>
          </a:p>
          <a:p>
            <a:pPr algn="ctr">
              <a:spcAft>
                <a:spcPts val="600"/>
              </a:spcAft>
            </a:pPr>
            <a:r>
              <a:rPr lang="en-US" sz="3200" dirty="0">
                <a:solidFill>
                  <a:schemeClr val="bg2"/>
                </a:solidFill>
                <a:cs typeface="Arial"/>
              </a:rPr>
              <a:t>ESSA ROTINA?</a:t>
            </a:r>
            <a:endParaRPr lang="pt-BR" sz="3200" dirty="0">
              <a:solidFill>
                <a:schemeClr val="bg2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6085258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6C50D7-C974-50EB-0004-720AC569B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E0C75C32-7EDF-A042-ADA3-4BF17AD19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A7A3FC83-D8D4-44D7-60D0-FD66FE88F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3F398492-ECE4-DF5E-D7E1-3E1D34361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5881470-51C0-B611-2B45-31B8AE68E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58A44BB-D976-C838-69A6-7A23E6CDC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131E388B-B0EC-0346-A2CB-77B42BAEC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7437E64E-81F0-027C-6DE1-0A5179EB6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2A5A25BC-9EF5-50DA-CEC5-8A18D695B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EFEC22DB-BEDE-9903-6A92-D1D1FF0B4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B53DA2A6-B3F8-28E6-A6FD-C17A6CA2C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92D752E0-FDB5-8F21-9E6F-5D2E91EA6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40D2A8A7-1D24-59F4-E7B2-90745563B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507FEAFE-A27C-8F0F-CE14-D7A684701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819CE7BD-2A77-2A70-88E5-D9A1DC8FA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43D5CD49-B018-8FCA-3D63-61A88C68FE38}"/>
              </a:ext>
            </a:extLst>
          </p:cNvPr>
          <p:cNvSpPr txBox="1">
            <a:spLocks/>
          </p:cNvSpPr>
          <p:nvPr/>
        </p:nvSpPr>
        <p:spPr>
          <a:xfrm>
            <a:off x="1534538" y="200642"/>
            <a:ext cx="8108728" cy="301077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000" b="1" dirty="0">
                <a:cs typeface="Arial"/>
              </a:rPr>
              <a:t>PRATICIDADE</a:t>
            </a:r>
          </a:p>
          <a:p>
            <a:endParaRPr lang="pt-BR" sz="8000" b="1" dirty="0">
              <a:cs typeface="Arial"/>
            </a:endParaRPr>
          </a:p>
        </p:txBody>
      </p:sp>
      <p:pic>
        <p:nvPicPr>
          <p:cNvPr id="3074" name="Picture 2" descr="Ações para o Dia da Consciência Negra: dicas para celebrar a data e  promover a igualdade racial - Tree">
            <a:extLst>
              <a:ext uri="{FF2B5EF4-FFF2-40B4-BE49-F238E27FC236}">
                <a16:creationId xmlns:a16="http://schemas.microsoft.com/office/drawing/2014/main" id="{310B0563-1365-6219-CE65-5162A9EF0E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" t="1692" r="-10" b="-39"/>
          <a:stretch/>
        </p:blipFill>
        <p:spPr bwMode="auto">
          <a:xfrm>
            <a:off x="930961" y="2718"/>
            <a:ext cx="10455639" cy="6855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4B2E7DC-21B3-9246-746B-946E03069D24}"/>
              </a:ext>
            </a:extLst>
          </p:cNvPr>
          <p:cNvSpPr txBox="1"/>
          <p:nvPr/>
        </p:nvSpPr>
        <p:spPr>
          <a:xfrm>
            <a:off x="980761" y="136353"/>
            <a:ext cx="60935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dirty="0">
                <a:cs typeface="Arial"/>
              </a:rPr>
              <a:t>SIMPLIFICANDO O TRABALHO</a:t>
            </a:r>
            <a:endParaRPr lang="pt-BR" sz="3200" dirty="0">
              <a:cs typeface="Arial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CE2B04B-03A3-0CAF-9C82-B635F85AEFA4}"/>
              </a:ext>
            </a:extLst>
          </p:cNvPr>
          <p:cNvSpPr txBox="1"/>
          <p:nvPr/>
        </p:nvSpPr>
        <p:spPr>
          <a:xfrm>
            <a:off x="928829" y="700208"/>
            <a:ext cx="49033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dirty="0">
                <a:cs typeface="Arial"/>
              </a:rPr>
              <a:t>DA SUA EQUIPE!</a:t>
            </a:r>
            <a:endParaRPr lang="pt-BR" sz="3200" dirty="0">
              <a:cs typeface="Arial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DC4CF33-76FB-685D-149E-06FA38A93DFA}"/>
              </a:ext>
            </a:extLst>
          </p:cNvPr>
          <p:cNvSpPr>
            <a:spLocks noGrp="1"/>
          </p:cNvSpPr>
          <p:nvPr/>
        </p:nvSpPr>
        <p:spPr>
          <a:xfrm rot="16200000">
            <a:off x="-1466708" y="1697439"/>
            <a:ext cx="3917599" cy="6323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cs typeface="Arial"/>
              </a:rPr>
              <a:t>A SOLUÇÃO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52983922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86B6E2-D64C-2323-13FB-710447D1D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B658F770-CCFD-64A1-8E65-D5D9412FB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2C077DA8-B1BF-8154-4B9C-2EABE659D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B16E66BC-BDA1-C6B7-32E2-83032F292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1907710-912C-8BFE-D546-019F7B96A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0A1B30AB-680F-3ACB-B993-8543421EB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2BF2AB2-0086-FA2E-5139-B631046FB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7F3F832-C902-50D6-F86C-EA2BBAD58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183AFE36-8358-B612-D7F4-99186274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B791FACA-DFA9-7599-363D-5B54E5BA9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5EC91B06-BE48-81C2-C642-58191747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4948903B-99B5-1DA8-2ECF-A2410A9F5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B6F3881-3E9E-5536-B2D9-23D97643F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90F1F421-BE6E-FAB7-1870-4321C0DD7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7F5ADAA3-7731-4A1F-3653-0E2857768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46FCEB1-8826-7F73-5D9C-5C773B636782}"/>
              </a:ext>
            </a:extLst>
          </p:cNvPr>
          <p:cNvSpPr>
            <a:spLocks noGrp="1"/>
          </p:cNvSpPr>
          <p:nvPr/>
        </p:nvSpPr>
        <p:spPr>
          <a:xfrm rot="16200000">
            <a:off x="-1466708" y="1697439"/>
            <a:ext cx="3917599" cy="6323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 rtl="0">
              <a:defRPr lang="pt-p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cs typeface="Arial"/>
              </a:rPr>
              <a:t>A SOLUÇÃO</a:t>
            </a:r>
            <a:endParaRPr lang="pt-BR" dirty="0"/>
          </a:p>
        </p:txBody>
      </p:sp>
      <p:pic>
        <p:nvPicPr>
          <p:cNvPr id="9218" name="Picture 2" descr="Ambiente virtual: benefícios para professores e alunos">
            <a:extLst>
              <a:ext uri="{FF2B5EF4-FFF2-40B4-BE49-F238E27FC236}">
                <a16:creationId xmlns:a16="http://schemas.microsoft.com/office/drawing/2014/main" id="{CBBAAF3C-6A9E-4224-9CD6-F0B1CDD214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2" t="3974" b="10999"/>
          <a:stretch/>
        </p:blipFill>
        <p:spPr bwMode="auto">
          <a:xfrm>
            <a:off x="1926216" y="839858"/>
            <a:ext cx="8232514" cy="5305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F8C1588-3A42-E21F-3C21-0CF4BE5ED0C8}"/>
              </a:ext>
            </a:extLst>
          </p:cNvPr>
          <p:cNvSpPr txBox="1"/>
          <p:nvPr/>
        </p:nvSpPr>
        <p:spPr>
          <a:xfrm>
            <a:off x="1346949" y="96000"/>
            <a:ext cx="93910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cs typeface="Arial"/>
              </a:rPr>
              <a:t>EM UMA PLATAFORMA ONLINE</a:t>
            </a:r>
            <a:endParaRPr lang="pt-BR" sz="3600" dirty="0">
              <a:cs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F9F483F-3FD2-F146-CC46-8BFCCFF57418}"/>
              </a:ext>
            </a:extLst>
          </p:cNvPr>
          <p:cNvSpPr txBox="1"/>
          <p:nvPr/>
        </p:nvSpPr>
        <p:spPr>
          <a:xfrm>
            <a:off x="1346949" y="6208951"/>
            <a:ext cx="93910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dirty="0">
                <a:cs typeface="Arial"/>
              </a:rPr>
              <a:t>PARA CONTROLE DE AGENDAMENTOS</a:t>
            </a:r>
            <a:endParaRPr lang="pt-BR" sz="36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1327143"/>
      </p:ext>
    </p:extLst>
  </p:cSld>
  <p:clrMapOvr>
    <a:masterClrMapping/>
  </p:clrMapOvr>
  <p:transition spd="med">
    <p:pull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9B0F2AC-8567-4D03-BFFC-653DB596C528}">
  <ds:schemaRefs>
    <ds:schemaRef ds:uri="16c05727-aa75-4e4a-9b5f-8a80a1165891"/>
    <ds:schemaRef ds:uri="230e9df3-be65-4c73-a93b-d1236ebd677e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C2F7BF6-CD39-4568-B8BD-EA8D252E100B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50455F8-10A0-4EEF-9BB1-9035E295B16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1565</TotalTime>
  <Words>413</Words>
  <Application>Microsoft Office PowerPoint</Application>
  <PresentationFormat>Widescreen</PresentationFormat>
  <Paragraphs>129</Paragraphs>
  <Slides>23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0" baseType="lpstr">
      <vt:lpstr>Arial</vt:lpstr>
      <vt:lpstr>Calibri</vt:lpstr>
      <vt:lpstr>MS Shell Dlg 2</vt:lpstr>
      <vt:lpstr>Segoe UI</vt:lpstr>
      <vt:lpstr>Wingdings</vt:lpstr>
      <vt:lpstr>Wingdings 3</vt:lpstr>
      <vt:lpstr>Madison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SOLUÇÃO EFICIENTE DE GESTÃO DE ATENDIMENTOS</vt:lpstr>
      <vt:lpstr>Apresentação do PowerPoint</vt:lpstr>
      <vt:lpstr>TECNOLOGIAS UTILIZADAS</vt:lpstr>
      <vt:lpstr>GRUPOS E PERMISSÕES</vt:lpstr>
      <vt:lpstr>GRUPOS E PERMISSÕES</vt:lpstr>
      <vt:lpstr>GRUPOS E PERMISSÕES</vt:lpstr>
      <vt:lpstr>FLUXO</vt:lpstr>
      <vt:lpstr>Apresentação do PowerPoint</vt:lpstr>
      <vt:lpstr>OFEREÇA A QUALIDADE E SEGURANÇA QUE SUA EMPRESA E SEU CLIENTES MERECEM!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VINICIUS SILVA</cp:lastModifiedBy>
  <cp:revision>18</cp:revision>
  <dcterms:created xsi:type="dcterms:W3CDTF">2024-11-15T02:59:10Z</dcterms:created>
  <dcterms:modified xsi:type="dcterms:W3CDTF">2024-12-05T23:02:44Z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